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261" r:id="rId4"/>
    <p:sldId id="281" r:id="rId5"/>
    <p:sldId id="280" r:id="rId6"/>
    <p:sldId id="260" r:id="rId7"/>
    <p:sldId id="259" r:id="rId8"/>
    <p:sldId id="266" r:id="rId9"/>
    <p:sldId id="263" r:id="rId10"/>
    <p:sldId id="265" r:id="rId11"/>
    <p:sldId id="264" r:id="rId12"/>
    <p:sldId id="279" r:id="rId13"/>
    <p:sldId id="267" r:id="rId14"/>
    <p:sldId id="270" r:id="rId15"/>
    <p:sldId id="269" r:id="rId16"/>
    <p:sldId id="284" r:id="rId17"/>
    <p:sldId id="274" r:id="rId18"/>
    <p:sldId id="275" r:id="rId19"/>
    <p:sldId id="283" r:id="rId20"/>
    <p:sldId id="273" r:id="rId21"/>
    <p:sldId id="282" r:id="rId22"/>
    <p:sldId id="268" r:id="rId23"/>
    <p:sldId id="276" r:id="rId24"/>
    <p:sldId id="278" r:id="rId25"/>
    <p:sldId id="277" r:id="rId26"/>
    <p:sldId id="285" r:id="rId27"/>
    <p:sldId id="262" r:id="rId2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EDCE4-0E97-4808-92EA-94679E8CBA4A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EBA71-8F4B-4005-893A-3A62B581F61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850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EBA71-8F4B-4005-893A-3A62B581F616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42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701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994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1445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850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3879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98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674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1549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4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7369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111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749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76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89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992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538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911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F59D1C4-20A1-4ED4-B22E-E9968E200859}" type="datetimeFigureOut">
              <a:rPr lang="tr-TR" smtClean="0"/>
              <a:t>5.02.2020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080BF-E800-4FC9-AA1B-8F236167F6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2576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le-eng.com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784566" y="4681053"/>
            <a:ext cx="6622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Energy</a:t>
            </a:r>
            <a:r>
              <a:rPr lang="tr-TR" sz="28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80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tr-TR" sz="28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Industrial </a:t>
            </a:r>
            <a:r>
              <a:rPr lang="tr-TR" sz="2800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Plants</a:t>
            </a:r>
            <a:endParaRPr lang="tr-TR" sz="28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tr-TR" sz="2800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Consultancy</a:t>
            </a:r>
            <a:r>
              <a:rPr lang="tr-TR" sz="28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&amp; 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195105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84" y="3644546"/>
            <a:ext cx="3506562" cy="2563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63" y="796551"/>
            <a:ext cx="4118958" cy="258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3"/>
          <a:stretch/>
        </p:blipFill>
        <p:spPr>
          <a:xfrm>
            <a:off x="752704" y="806450"/>
            <a:ext cx="4570409" cy="2574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00" y="3648869"/>
            <a:ext cx="4570409" cy="2559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235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792152" y="1336670"/>
            <a:ext cx="5023058" cy="3132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tr-TR"/>
            </a:defPPr>
            <a:lvl1pPr marL="342900" indent="-3429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1" i="0">
                <a:latin typeface="+mj-lt"/>
                <a:ea typeface="+mj-ea"/>
                <a:cs typeface="+mj-cs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b="0" i="0">
                <a:latin typeface="+mj-lt"/>
                <a:ea typeface="+mj-ea"/>
                <a:cs typeface="+mj-cs"/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>
                <a:latin typeface="+mj-lt"/>
                <a:ea typeface="+mj-ea"/>
                <a:cs typeface="+mj-cs"/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5pPr>
            <a:lvl6pPr marL="2506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Owner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en-AU" sz="1400" b="0" dirty="0"/>
              <a:t>AZERENERJI JSC</a:t>
            </a:r>
            <a:r>
              <a:rPr lang="en-AU" sz="1400" dirty="0"/>
              <a:t>.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>
                <a:solidFill>
                  <a:srgbClr val="FFC000"/>
                </a:solidFill>
              </a:rPr>
              <a:t>Main </a:t>
            </a:r>
            <a:r>
              <a:rPr lang="tr-TR" sz="1400" dirty="0" err="1">
                <a:solidFill>
                  <a:srgbClr val="FFC000"/>
                </a:solidFill>
              </a:rPr>
              <a:t>Contractor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en-AU" sz="1400" b="0" dirty="0"/>
              <a:t>SIEMENS AG. Power Generation</a:t>
            </a:r>
            <a:endParaRPr lang="tr-TR" sz="1400" b="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Subcontractor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en-AU" sz="1400" b="0" dirty="0"/>
              <a:t>CMI Energy HRS – EPRO Power &amp; Industrial Plants Inc. Consortium</a:t>
            </a:r>
            <a:endParaRPr lang="tr-TR" sz="1400" b="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Date</a:t>
            </a:r>
            <a:r>
              <a:rPr lang="tr-TR" sz="1400" dirty="0">
                <a:solidFill>
                  <a:srgbClr val="FFC000"/>
                </a:solidFill>
              </a:rPr>
              <a:t> of </a:t>
            </a:r>
            <a:r>
              <a:rPr lang="tr-TR" sz="1400" dirty="0" err="1">
                <a:solidFill>
                  <a:srgbClr val="FFC000"/>
                </a:solidFill>
              </a:rPr>
              <a:t>Contract</a:t>
            </a:r>
            <a:r>
              <a:rPr lang="tr-TR" sz="1400" dirty="0">
                <a:solidFill>
                  <a:srgbClr val="FFC000"/>
                </a:solidFill>
              </a:rPr>
              <a:t>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  <a:r>
              <a:rPr lang="en-AU" sz="1400" b="0" dirty="0"/>
              <a:t>August 2005</a:t>
            </a:r>
            <a:endParaRPr lang="tr-TR" sz="1400" b="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Date</a:t>
            </a:r>
            <a:r>
              <a:rPr lang="tr-TR" sz="1400" dirty="0">
                <a:solidFill>
                  <a:srgbClr val="FFC000"/>
                </a:solidFill>
              </a:rPr>
              <a:t> of </a:t>
            </a:r>
            <a:r>
              <a:rPr lang="tr-TR" sz="1400" dirty="0" err="1">
                <a:solidFill>
                  <a:srgbClr val="FFC000"/>
                </a:solidFill>
              </a:rPr>
              <a:t>Completion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en-AU" sz="1400" b="0" dirty="0"/>
              <a:t>May 2007</a:t>
            </a:r>
            <a:endParaRPr lang="tr-TR" sz="1400" b="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Description</a:t>
            </a:r>
            <a:r>
              <a:rPr lang="tr-TR" sz="1400" dirty="0">
                <a:solidFill>
                  <a:srgbClr val="FFC000"/>
                </a:solidFill>
              </a:rPr>
              <a:t> of </a:t>
            </a:r>
            <a:r>
              <a:rPr lang="tr-TR" sz="1400" dirty="0" err="1">
                <a:solidFill>
                  <a:srgbClr val="FFC000"/>
                </a:solidFill>
              </a:rPr>
              <a:t>work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200" b="0" dirty="0"/>
              <a:t>Engineering, Supply, Manufacturing, Erection and Commissioning of 2 Heat Recovery Steam Generators </a:t>
            </a:r>
            <a:endParaRPr lang="tr-TR" sz="1200" b="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10" y="1733550"/>
            <a:ext cx="5948542" cy="4552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altLang="tr-TR" sz="2400" b="1" i="1" dirty="0" err="1"/>
              <a:t>Sumgait</a:t>
            </a:r>
            <a:r>
              <a:rPr lang="tr-TR" altLang="tr-TR" sz="2400" b="1" i="1" dirty="0"/>
              <a:t> 500 MW CCPP</a:t>
            </a:r>
          </a:p>
          <a:p>
            <a:r>
              <a:rPr lang="en-AU" altLang="tr-TR" sz="2400" b="1" i="1" dirty="0"/>
              <a:t>AZERBAIJAN</a:t>
            </a:r>
            <a:endParaRPr lang="tr-TR" sz="2400" b="1" i="1" dirty="0"/>
          </a:p>
        </p:txBody>
      </p:sp>
    </p:spTree>
    <p:extLst>
      <p:ext uri="{BB962C8B-B14F-4D97-AF65-F5344CB8AC3E}">
        <p14:creationId xmlns:p14="http://schemas.microsoft.com/office/powerpoint/2010/main" val="735259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94" y="524190"/>
            <a:ext cx="4183396" cy="2819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56" y="524190"/>
            <a:ext cx="4054647" cy="2819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94" y="3610136"/>
            <a:ext cx="4183396" cy="2797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31" y="3610136"/>
            <a:ext cx="4179200" cy="2797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7549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75"/>
          <a:stretch/>
        </p:blipFill>
        <p:spPr>
          <a:xfrm>
            <a:off x="6610350" y="1755576"/>
            <a:ext cx="4552950" cy="4621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İçerik Yer Tutucusu 2"/>
          <p:cNvSpPr txBox="1">
            <a:spLocks/>
          </p:cNvSpPr>
          <p:nvPr/>
        </p:nvSpPr>
        <p:spPr>
          <a:xfrm>
            <a:off x="792152" y="1336670"/>
            <a:ext cx="5818198" cy="5330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tr-TR"/>
            </a:defPPr>
            <a:lvl1pPr marL="342900" indent="-3429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1" i="0">
                <a:latin typeface="+mj-lt"/>
                <a:ea typeface="+mj-ea"/>
                <a:cs typeface="+mj-cs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b="0" i="0">
                <a:latin typeface="+mj-lt"/>
                <a:ea typeface="+mj-ea"/>
                <a:cs typeface="+mj-cs"/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>
                <a:latin typeface="+mj-lt"/>
                <a:ea typeface="+mj-ea"/>
                <a:cs typeface="+mj-cs"/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5pPr>
            <a:lvl6pPr marL="2506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Owner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en-AU" sz="1400" b="0" dirty="0" err="1"/>
              <a:t>Akenerji</a:t>
            </a:r>
            <a:endParaRPr lang="tr-TR" sz="1400" b="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>
                <a:solidFill>
                  <a:srgbClr val="FFC000"/>
                </a:solidFill>
              </a:rPr>
              <a:t>Main </a:t>
            </a:r>
            <a:r>
              <a:rPr lang="tr-TR" sz="1400" dirty="0" err="1">
                <a:solidFill>
                  <a:srgbClr val="FFC000"/>
                </a:solidFill>
              </a:rPr>
              <a:t>Contractor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en-AU" sz="1400" b="0" dirty="0"/>
              <a:t>General Electric Energy Products Europe</a:t>
            </a:r>
            <a:endParaRPr lang="tr-TR" sz="1400" b="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>
                <a:solidFill>
                  <a:srgbClr val="FFC000"/>
                </a:solidFill>
              </a:rPr>
              <a:t>HRSG </a:t>
            </a:r>
            <a:r>
              <a:rPr lang="tr-TR" sz="1400" dirty="0" err="1">
                <a:solidFill>
                  <a:srgbClr val="FFC000"/>
                </a:solidFill>
              </a:rPr>
              <a:t>Contractor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en-AU" sz="1400" b="0" dirty="0"/>
              <a:t>NEM BV, The Netherlands</a:t>
            </a:r>
            <a:endParaRPr lang="tr-TR" sz="1400" b="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Subcontractor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tr-TR" sz="1400" b="0" dirty="0"/>
              <a:t>EPRO </a:t>
            </a:r>
            <a:r>
              <a:rPr lang="tr-TR" sz="1400" b="0" dirty="0" err="1"/>
              <a:t>Power</a:t>
            </a:r>
            <a:r>
              <a:rPr lang="tr-TR" sz="1400" b="0" dirty="0"/>
              <a:t> </a:t>
            </a:r>
            <a:r>
              <a:rPr lang="tr-TR" sz="1400" b="0" dirty="0" err="1"/>
              <a:t>and</a:t>
            </a:r>
            <a:r>
              <a:rPr lang="tr-TR" sz="1400" b="0" dirty="0"/>
              <a:t> </a:t>
            </a:r>
            <a:r>
              <a:rPr lang="tr-TR" sz="1400" b="0" dirty="0" err="1"/>
              <a:t>Industrial</a:t>
            </a:r>
            <a:r>
              <a:rPr lang="tr-TR" sz="1400" b="0" dirty="0"/>
              <a:t> </a:t>
            </a:r>
            <a:r>
              <a:rPr lang="tr-TR" sz="1400" b="0" dirty="0" err="1"/>
              <a:t>Plants</a:t>
            </a:r>
            <a:r>
              <a:rPr lang="tr-TR" sz="1400" b="0" dirty="0"/>
              <a:t> </a:t>
            </a:r>
            <a:r>
              <a:rPr lang="tr-TR" sz="1400" b="0" dirty="0" err="1"/>
              <a:t>Inc</a:t>
            </a:r>
            <a:r>
              <a:rPr lang="tr-TR" sz="1400" b="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Contract</a:t>
            </a:r>
            <a:r>
              <a:rPr lang="tr-TR" sz="1400" dirty="0">
                <a:solidFill>
                  <a:srgbClr val="FFC000"/>
                </a:solidFill>
              </a:rPr>
              <a:t> </a:t>
            </a:r>
            <a:r>
              <a:rPr lang="tr-TR" sz="1400" dirty="0" err="1">
                <a:solidFill>
                  <a:srgbClr val="FFC000"/>
                </a:solidFill>
              </a:rPr>
              <a:t>Date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tr-TR" sz="1400" b="0" dirty="0"/>
              <a:t>22 .01.2004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sz="1400" dirty="0">
                <a:solidFill>
                  <a:srgbClr val="FFC000"/>
                </a:solidFill>
              </a:rPr>
              <a:t>Date of Completion: </a:t>
            </a:r>
            <a:r>
              <a:rPr lang="en-AU" sz="1400" b="0" dirty="0"/>
              <a:t>December 2004</a:t>
            </a:r>
            <a:r>
              <a:rPr lang="en-AU" sz="1400" dirty="0"/>
              <a:t>	 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dirty="0">
                <a:solidFill>
                  <a:srgbClr val="FFC000"/>
                </a:solidFill>
              </a:rPr>
              <a:t>Description of work: </a:t>
            </a:r>
            <a:endParaRPr lang="tr-TR" sz="1400" dirty="0">
              <a:solidFill>
                <a:srgbClr val="FFC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b="0" dirty="0"/>
              <a:t>Complete Mechanical and Instrument Erection Works of 2 Heat Recovery Steam Generators and associated equipment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b="0" dirty="0"/>
              <a:t>32 Tons piping including supports and valves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b="0" dirty="0"/>
              <a:t>Instrument Installation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b="0" dirty="0"/>
              <a:t>Supply and installation of Insulation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b="0" dirty="0"/>
              <a:t>NDT, PWHT services</a:t>
            </a:r>
            <a:endParaRPr lang="tr-TR" sz="1400" dirty="0"/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altLang="tr-TR" sz="2400" b="1" i="1" dirty="0"/>
              <a:t>AKENERJİ CCPP</a:t>
            </a:r>
          </a:p>
          <a:p>
            <a:r>
              <a:rPr lang="tr-TR" sz="2400" b="1" i="1" dirty="0"/>
              <a:t>İzmir, TURKEY</a:t>
            </a:r>
          </a:p>
        </p:txBody>
      </p:sp>
    </p:spTree>
    <p:extLst>
      <p:ext uri="{BB962C8B-B14F-4D97-AF65-F5344CB8AC3E}">
        <p14:creationId xmlns:p14="http://schemas.microsoft.com/office/powerpoint/2010/main" val="2542782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 noGrp="1"/>
          </p:cNvSpPr>
          <p:nvPr>
            <p:ph idx="1"/>
          </p:nvPr>
        </p:nvSpPr>
        <p:spPr>
          <a:xfrm>
            <a:off x="4505892" y="1445015"/>
            <a:ext cx="715006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tr-TR"/>
            </a:defPPr>
            <a:lvl1pPr marL="342900" indent="-3429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1" i="0">
                <a:latin typeface="+mj-lt"/>
                <a:ea typeface="+mj-ea"/>
                <a:cs typeface="+mj-cs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b="0" i="0">
                <a:latin typeface="+mj-lt"/>
                <a:ea typeface="+mj-ea"/>
                <a:cs typeface="+mj-cs"/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>
                <a:latin typeface="+mj-lt"/>
                <a:ea typeface="+mj-ea"/>
                <a:cs typeface="+mj-cs"/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5pPr>
            <a:lvl6pPr marL="2506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AU" sz="1400" dirty="0">
                <a:solidFill>
                  <a:srgbClr val="FFC000"/>
                </a:solidFill>
              </a:rPr>
              <a:t>Owner</a:t>
            </a:r>
            <a:r>
              <a:rPr lang="en-AU" sz="1400" b="0" dirty="0">
                <a:solidFill>
                  <a:srgbClr val="FFC000"/>
                </a:solidFill>
              </a:rPr>
              <a:t>: </a:t>
            </a:r>
            <a:r>
              <a:rPr lang="en-AU" sz="1400" b="0" dirty="0" err="1"/>
              <a:t>Eskişehir</a:t>
            </a:r>
            <a:r>
              <a:rPr lang="en-AU" sz="1400" b="0" dirty="0"/>
              <a:t> Industrial Power Generation </a:t>
            </a:r>
            <a:r>
              <a:rPr lang="en-AU" sz="1400" b="0" dirty="0" err="1"/>
              <a:t>Autoproductor</a:t>
            </a:r>
            <a:r>
              <a:rPr lang="en-AU" sz="1400" b="0" dirty="0"/>
              <a:t> Group Co.</a:t>
            </a:r>
            <a:endParaRPr lang="tr-TR" sz="1400" b="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dirty="0">
                <a:solidFill>
                  <a:srgbClr val="FFC000"/>
                </a:solidFill>
              </a:rPr>
              <a:t>Supplier of Main Equipment:</a:t>
            </a:r>
            <a:r>
              <a:rPr lang="en-AU" sz="1400" dirty="0"/>
              <a:t> </a:t>
            </a:r>
            <a:r>
              <a:rPr lang="en-AU" sz="1400" b="0" dirty="0"/>
              <a:t>BABCOCK &amp; WILCOX ESPANOLA S.A</a:t>
            </a:r>
            <a:endParaRPr lang="tr-TR" sz="1400" b="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dirty="0">
                <a:solidFill>
                  <a:srgbClr val="FFC000"/>
                </a:solidFill>
              </a:rPr>
              <a:t>Contractor: </a:t>
            </a:r>
            <a:r>
              <a:rPr lang="en-AU" sz="1400" b="0" dirty="0"/>
              <a:t>EPRO Power and Industrial Plants Inc</a:t>
            </a:r>
            <a:r>
              <a:rPr lang="en-AU" sz="1400" dirty="0"/>
              <a:t>.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dirty="0">
                <a:solidFill>
                  <a:srgbClr val="FFC000"/>
                </a:solidFill>
              </a:rPr>
              <a:t>Date of Completion: </a:t>
            </a:r>
            <a:r>
              <a:rPr lang="en-AU" sz="1400" b="0" dirty="0"/>
              <a:t>April 2001</a:t>
            </a:r>
            <a:r>
              <a:rPr lang="en-AU" sz="1400" dirty="0"/>
              <a:t>	 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dirty="0">
                <a:solidFill>
                  <a:srgbClr val="FFC000"/>
                </a:solidFill>
              </a:rPr>
              <a:t>Description of work:</a:t>
            </a:r>
            <a:endParaRPr lang="tr-TR" sz="1400" dirty="0">
              <a:solidFill>
                <a:srgbClr val="FFC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b="0" dirty="0"/>
              <a:t>Complete Mechanical and Instrumentation Erection Works of a Heat Recovery Steam generator and associated equipment.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b="0" i="1" dirty="0"/>
              <a:t>523 tons Mechanical Equipment.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b="0" i="1" dirty="0"/>
              <a:t>17 tons Piping including supports and valves.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b="0" i="1" dirty="0"/>
              <a:t>Complete Instrument Installation works including supply of cables, cable </a:t>
            </a:r>
            <a:r>
              <a:rPr lang="en-AU" sz="1200" b="0" i="1" dirty="0" err="1"/>
              <a:t>trays,Conduits</a:t>
            </a:r>
            <a:r>
              <a:rPr lang="en-AU" sz="1200" b="0" i="1" dirty="0"/>
              <a:t> and junction boxes.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b="0" i="1" dirty="0"/>
              <a:t>Complete Inspection and Test. (i.e. NDT, PWHT, HT, Blow-out)</a:t>
            </a:r>
            <a:endParaRPr lang="tr-TR" sz="1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9" y="1364499"/>
            <a:ext cx="3785062" cy="2520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91" y="3641816"/>
            <a:ext cx="2409901" cy="3004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altLang="tr-TR" sz="2400" b="1" i="1" dirty="0"/>
              <a:t>E</a:t>
            </a:r>
            <a:r>
              <a:rPr lang="tr-TR" altLang="tr-TR" sz="2400" b="1" i="1" dirty="0" err="1"/>
              <a:t>skişehir</a:t>
            </a:r>
            <a:r>
              <a:rPr lang="tr-TR" altLang="tr-TR" sz="2400" b="1" i="1" dirty="0"/>
              <a:t> </a:t>
            </a:r>
            <a:r>
              <a:rPr lang="tr-TR" altLang="tr-TR" sz="2400" b="1" i="1" dirty="0" err="1"/>
              <a:t>Industrial</a:t>
            </a:r>
            <a:r>
              <a:rPr lang="tr-TR" altLang="tr-TR" sz="2400" b="1" i="1" dirty="0"/>
              <a:t> </a:t>
            </a:r>
            <a:r>
              <a:rPr lang="tr-TR" altLang="tr-TR" sz="2400" b="1" i="1" dirty="0" err="1"/>
              <a:t>Power</a:t>
            </a:r>
            <a:r>
              <a:rPr lang="tr-TR" altLang="tr-TR" sz="2400" b="1" i="1" dirty="0"/>
              <a:t> CCPP</a:t>
            </a:r>
            <a:br>
              <a:rPr lang="tr-TR" altLang="tr-TR" sz="2400" b="1" i="1" dirty="0"/>
            </a:br>
            <a:r>
              <a:rPr lang="en-AU" altLang="tr-TR" sz="2400" b="1" i="1" dirty="0" err="1"/>
              <a:t>Eskişehir</a:t>
            </a:r>
            <a:r>
              <a:rPr lang="en-AU" altLang="tr-TR" sz="2400" b="1" i="1" dirty="0"/>
              <a:t> OSB ,TURKEY</a:t>
            </a:r>
            <a:endParaRPr lang="tr-TR" sz="2400" b="1" i="1" dirty="0"/>
          </a:p>
        </p:txBody>
      </p:sp>
    </p:spTree>
    <p:extLst>
      <p:ext uri="{BB962C8B-B14F-4D97-AF65-F5344CB8AC3E}">
        <p14:creationId xmlns:p14="http://schemas.microsoft.com/office/powerpoint/2010/main" val="1947831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3307" r="2688" b="5895"/>
          <a:stretch/>
        </p:blipFill>
        <p:spPr>
          <a:xfrm>
            <a:off x="7734300" y="3125939"/>
            <a:ext cx="3884824" cy="2760510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altLang="tr-TR" sz="2400" b="1" i="1" dirty="0"/>
              <a:t>TOMSKNEFT </a:t>
            </a:r>
            <a:r>
              <a:rPr lang="tr-TR" altLang="tr-TR" sz="2400" b="1" i="1" dirty="0"/>
              <a:t>GCS</a:t>
            </a:r>
            <a:r>
              <a:rPr lang="en-AU" altLang="tr-TR" sz="2400" b="1" i="1" dirty="0"/>
              <a:t> </a:t>
            </a:r>
            <a:br>
              <a:rPr lang="tr-TR" altLang="tr-TR" sz="2400" b="1" i="1" dirty="0"/>
            </a:br>
            <a:r>
              <a:rPr lang="en-AU" altLang="tr-TR" sz="2400" b="1" i="1" dirty="0" err="1"/>
              <a:t>Leuginetskoye</a:t>
            </a:r>
            <a:r>
              <a:rPr lang="en-AU" altLang="tr-TR" sz="2400" b="1" i="1" dirty="0"/>
              <a:t>,</a:t>
            </a:r>
            <a:r>
              <a:rPr lang="tr-TR" altLang="tr-TR" sz="2400" b="1" i="1" dirty="0"/>
              <a:t> </a:t>
            </a:r>
            <a:r>
              <a:rPr lang="en-AU" altLang="tr-TR" sz="2400" b="1" i="1" dirty="0"/>
              <a:t>Western Siberia, RUSSIAN</a:t>
            </a:r>
            <a:endParaRPr lang="tr-TR" sz="2400" b="1" i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2152" y="1305246"/>
            <a:ext cx="7628709" cy="543889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AU" sz="1400" b="1" dirty="0">
                <a:solidFill>
                  <a:srgbClr val="FFC000"/>
                </a:solidFill>
              </a:rPr>
              <a:t>Owner: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  <a:r>
              <a:rPr lang="en-AU" sz="1400" dirty="0"/>
              <a:t>OAO TOMSKNEFT VNC        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b="1" dirty="0">
                <a:solidFill>
                  <a:srgbClr val="FFC000"/>
                </a:solidFill>
              </a:rPr>
              <a:t>Main Contractor: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  <a:r>
              <a:rPr lang="en-AU" sz="1400" dirty="0"/>
              <a:t>Bateman International B.V, GAMA Industrial Plants</a:t>
            </a:r>
            <a:r>
              <a:rPr lang="tr-TR" sz="1400" dirty="0"/>
              <a:t> </a:t>
            </a:r>
            <a:r>
              <a:rPr lang="en-AU" sz="1400" dirty="0"/>
              <a:t>Manufacturing &amp; Erection Corp.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b="1" dirty="0">
                <a:solidFill>
                  <a:srgbClr val="FFC000"/>
                </a:solidFill>
              </a:rPr>
              <a:t>Subcontractor: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  <a:r>
              <a:rPr lang="en-AU" sz="1400" dirty="0"/>
              <a:t>EPRO Power and Industrial Plants Inc.  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b="1" dirty="0">
                <a:solidFill>
                  <a:srgbClr val="FFC000"/>
                </a:solidFill>
              </a:rPr>
              <a:t>Date of Completion: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  <a:r>
              <a:rPr lang="en-AU" sz="1400" dirty="0"/>
              <a:t>November  1998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b="1" dirty="0">
                <a:solidFill>
                  <a:srgbClr val="FFC000"/>
                </a:solidFill>
              </a:rPr>
              <a:t>Description of work: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  <a:r>
              <a:rPr lang="en-AU" sz="1400" dirty="0"/>
              <a:t>Complete Electrical and Instrumentation Installation Works of Main Compressor Station and Booster Compressor Station</a:t>
            </a:r>
            <a:r>
              <a:rPr lang="tr-TR" sz="1400" dirty="0"/>
              <a:t> i</a:t>
            </a:r>
            <a:r>
              <a:rPr lang="en-AU" sz="1400" dirty="0" err="1"/>
              <a:t>ncluding</a:t>
            </a:r>
            <a:r>
              <a:rPr lang="en-AU" sz="1400" dirty="0"/>
              <a:t>; </a:t>
            </a:r>
            <a:endParaRPr lang="tr-TR" sz="14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tr-TR" sz="1200" i="1" dirty="0"/>
              <a:t> </a:t>
            </a:r>
            <a:r>
              <a:rPr lang="en-AU" sz="1200" i="1" dirty="0"/>
              <a:t>6 no.  Power Transformers and Diesel Generators.</a:t>
            </a:r>
            <a:endParaRPr lang="tr-TR" sz="12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AU" sz="1200" i="1" dirty="0"/>
              <a:t>134 no.  MV,LV Switchgears and MCC’s and HT panels.</a:t>
            </a:r>
            <a:endParaRPr lang="tr-TR" sz="1200" i="1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AU" sz="1200" i="1" dirty="0"/>
              <a:t>1315 no.  Lighting Fixtures including Poles, Supports and Accessories.</a:t>
            </a:r>
            <a:endParaRPr lang="tr-TR" sz="12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AU" sz="1200" i="1" dirty="0"/>
              <a:t>262 km. Power &amp; Control and Instrument Cables including Terminations.</a:t>
            </a:r>
            <a:endParaRPr lang="tr-TR" sz="12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AU" sz="1200" i="1" dirty="0"/>
              <a:t>22 km. Heat Tracing Cables and complete HT Systems.</a:t>
            </a:r>
            <a:endParaRPr lang="tr-TR" sz="12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AU" sz="1200" i="1" dirty="0"/>
              <a:t>25 km. Cable Ladders, Trays and Conduits.</a:t>
            </a:r>
            <a:endParaRPr lang="tr-TR" sz="12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AU" sz="1200" i="1" dirty="0"/>
              <a:t>3120 no.  Field Instruments including Calibration and Loop Checks.</a:t>
            </a:r>
            <a:endParaRPr lang="tr-TR" sz="12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AU" sz="1200" i="1" dirty="0"/>
              <a:t>8 km. Instrument Impulse </a:t>
            </a:r>
            <a:r>
              <a:rPr lang="en-AU" sz="1200" i="1" dirty="0" err="1"/>
              <a:t>Pipin</a:t>
            </a:r>
            <a:r>
              <a:rPr lang="tr-TR" sz="1200" i="1" dirty="0"/>
              <a:t>g &amp; </a:t>
            </a:r>
            <a:r>
              <a:rPr lang="en-AU" sz="1200" i="1" dirty="0"/>
              <a:t>30 no. Instrument Panels (DCS &amp; ESD Systems).</a:t>
            </a:r>
            <a:endParaRPr lang="tr-TR" sz="1200" i="1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AU" sz="1200" i="1" dirty="0"/>
              <a:t>UPS, Power Metering and Monitoring Systems, Complete Lightning Protection &amp; Grounding Systems.</a:t>
            </a:r>
            <a:endParaRPr lang="tr-TR" sz="12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AU" sz="1200" i="1" dirty="0"/>
              <a:t>Fire &amp; Gas Detection Systems, Telephone &amp; Communication Systems.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84817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84" y="2709092"/>
            <a:ext cx="5175047" cy="3409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6" y="758271"/>
            <a:ext cx="5138263" cy="3080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56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91" y="2399202"/>
            <a:ext cx="5149462" cy="3565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altLang="tr-TR" sz="2400" b="1" dirty="0"/>
              <a:t>TÜPRAŞ CCR &amp; ISOMERIZATION PLANT PROJECT</a:t>
            </a:r>
            <a:endParaRPr lang="tr-TR" altLang="tr-TR" sz="2400" b="1" dirty="0"/>
          </a:p>
          <a:p>
            <a:r>
              <a:rPr lang="en-AU" altLang="tr-TR" sz="2400" b="1" dirty="0" err="1"/>
              <a:t>Aliağa</a:t>
            </a:r>
            <a:r>
              <a:rPr lang="en-AU" altLang="tr-TR" sz="2400" b="1" dirty="0"/>
              <a:t>, İZMİR</a:t>
            </a:r>
            <a:r>
              <a:rPr lang="tr-TR" altLang="tr-TR" sz="2400" b="1" dirty="0"/>
              <a:t>, TURKEY</a:t>
            </a:r>
            <a:endParaRPr lang="en-US" altLang="tr-TR" sz="2400" b="1" dirty="0"/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792152" y="1336670"/>
            <a:ext cx="7031398" cy="46284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AU" sz="1400" b="1" dirty="0">
                <a:solidFill>
                  <a:srgbClr val="FFC000"/>
                </a:solidFill>
              </a:rPr>
              <a:t>Owner: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  <a:r>
              <a:rPr lang="en-AU" sz="1400" dirty="0"/>
              <a:t>TÜPRA</a:t>
            </a:r>
            <a:r>
              <a:rPr lang="tr-TR" sz="1400" dirty="0"/>
              <a:t>Ş</a:t>
            </a:r>
            <a:r>
              <a:rPr lang="en-AU" sz="1400" dirty="0"/>
              <a:t>,Turkish Petroleum Refineries Corp. İzmir Refinery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b="1" dirty="0">
                <a:solidFill>
                  <a:srgbClr val="FFC000"/>
                </a:solidFill>
              </a:rPr>
              <a:t>Consultant: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  <a:r>
              <a:rPr lang="en-AU" sz="1400" dirty="0"/>
              <a:t>Foster Wheeler </a:t>
            </a:r>
            <a:r>
              <a:rPr lang="en-AU" sz="1400" dirty="0" err="1"/>
              <a:t>Italiana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b="1" dirty="0">
                <a:solidFill>
                  <a:srgbClr val="FFC000"/>
                </a:solidFill>
              </a:rPr>
              <a:t>Main Contractor: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  <a:r>
              <a:rPr lang="en-AU" sz="1400" dirty="0"/>
              <a:t>GAMA Industrial Plants Manufacturing and Erection Corp.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b="1" dirty="0">
                <a:solidFill>
                  <a:srgbClr val="FFC000"/>
                </a:solidFill>
              </a:rPr>
              <a:t>Subcontractor: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  <a:r>
              <a:rPr lang="en-AU" sz="1400" dirty="0"/>
              <a:t>EPRO Power and Industrial Plants Inc.	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b="1" dirty="0">
                <a:solidFill>
                  <a:srgbClr val="FFC000"/>
                </a:solidFill>
              </a:rPr>
              <a:t>Date of Completion: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  <a:r>
              <a:rPr lang="en-AU" sz="1400" dirty="0"/>
              <a:t>September 2000</a:t>
            </a:r>
            <a:endParaRPr lang="tr-TR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sz="1400" b="1" dirty="0">
                <a:solidFill>
                  <a:srgbClr val="FFC000"/>
                </a:solidFill>
              </a:rPr>
              <a:t>Description of work:</a:t>
            </a:r>
            <a:r>
              <a:rPr lang="en-AU" sz="1400" dirty="0">
                <a:solidFill>
                  <a:srgbClr val="FFC000"/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dirty="0"/>
              <a:t>CCR &amp; Isomerization Plant project, Spool Fabrication </a:t>
            </a:r>
            <a:r>
              <a:rPr lang="tr-TR" sz="1200" dirty="0"/>
              <a:t>&amp; </a:t>
            </a:r>
          </a:p>
          <a:p>
            <a:pPr marL="457200" lvl="1" indent="0">
              <a:buNone/>
            </a:pPr>
            <a:r>
              <a:rPr lang="en-AU" sz="1200" dirty="0"/>
              <a:t>Erection works of Underground and Aboveground</a:t>
            </a:r>
            <a:r>
              <a:rPr lang="tr-TR" sz="1200" dirty="0"/>
              <a:t> </a:t>
            </a:r>
            <a:r>
              <a:rPr lang="en-AU" sz="1200" dirty="0"/>
              <a:t>Pipe Lines including;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i="1" dirty="0"/>
              <a:t>645 tons On site Aboveground Piping Erection </a:t>
            </a:r>
            <a:endParaRPr lang="tr-TR" sz="1200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i="1" dirty="0"/>
              <a:t>285 tons Off site Aboveground Piping Erection</a:t>
            </a:r>
            <a:endParaRPr lang="tr-TR" sz="1200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i="1" dirty="0"/>
              <a:t>215 tons On site Underground Piping fabrication and Erection</a:t>
            </a:r>
            <a:endParaRPr lang="tr-TR" sz="1200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200" i="1" dirty="0"/>
              <a:t>100 tons Pipe Support Fabrication and Erection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301385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2152" y="1336670"/>
            <a:ext cx="6323023" cy="53594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Owner	:</a:t>
            </a:r>
            <a:r>
              <a:rPr lang="en-AU" altLang="tr-TR" sz="1400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KESH Albanian Power Corporation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Main Contractor: </a:t>
            </a:r>
            <a:r>
              <a:rPr lang="en-AU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MAIRE TECNIMONT S.p.A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Subcontractor:</a:t>
            </a:r>
            <a:r>
              <a:rPr lang="en-AU" altLang="tr-TR" sz="1400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SOEPRO  J.V.  (EPRO Power and Industrial Plants Inc. – SOECO Engineering and Construction)	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Date of Completion: </a:t>
            </a:r>
            <a:r>
              <a:rPr lang="en-AU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September 2009 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Description of work: </a:t>
            </a:r>
            <a:r>
              <a:rPr lang="en-AU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Complete Mechanical Erection , Piping, Insulation and Painting Works of 100 MW  Single-Shaft  Combined</a:t>
            </a:r>
            <a:endParaRPr lang="tr-TR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AU" altLang="tr-TR" sz="1200" dirty="0">
                <a:ea typeface="Times New Roman" panose="02020603050405020304" pitchFamily="18" charset="0"/>
                <a:cs typeface="Arial" panose="020B0604020202020204" pitchFamily="34" charset="0"/>
              </a:rPr>
              <a:t>Cycle Power Plant.</a:t>
            </a:r>
            <a:endParaRPr lang="tr-TR" altLang="tr-TR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Gas Turbine, Steam Turbine, Generator and auxiliaries (Supplied by </a:t>
            </a:r>
            <a:r>
              <a:rPr lang="en-AU" altLang="tr-TR" sz="1200" i="1" dirty="0" err="1">
                <a:ea typeface="Times New Roman" panose="02020603050405020304" pitchFamily="18" charset="0"/>
                <a:cs typeface="Arial" panose="020B0604020202020204" pitchFamily="34" charset="0"/>
              </a:rPr>
              <a:t>Ansaldo</a:t>
            </a: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-Italy)</a:t>
            </a:r>
            <a:endParaRPr lang="tr-TR" altLang="tr-TR" sz="1200" i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HRSG (Supplied by </a:t>
            </a:r>
            <a:r>
              <a:rPr lang="en-AU" altLang="tr-TR" sz="1200" i="1" dirty="0" err="1">
                <a:ea typeface="Times New Roman" panose="02020603050405020304" pitchFamily="18" charset="0"/>
                <a:cs typeface="Arial" panose="020B0604020202020204" pitchFamily="34" charset="0"/>
              </a:rPr>
              <a:t>Nooter</a:t>
            </a: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altLang="tr-TR" sz="1200" i="1" dirty="0" err="1">
                <a:ea typeface="Times New Roman" panose="02020603050405020304" pitchFamily="18" charset="0"/>
                <a:cs typeface="Arial" panose="020B0604020202020204" pitchFamily="34" charset="0"/>
              </a:rPr>
              <a:t>Ericsen</a:t>
            </a: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 – Italy)</a:t>
            </a:r>
            <a:endParaRPr lang="tr-TR" altLang="tr-TR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Condenser (Supplied by </a:t>
            </a:r>
            <a:r>
              <a:rPr lang="en-AU" altLang="tr-TR" sz="1200" i="1" dirty="0" err="1">
                <a:ea typeface="Times New Roman" panose="02020603050405020304" pitchFamily="18" charset="0"/>
                <a:cs typeface="Arial" panose="020B0604020202020204" pitchFamily="34" charset="0"/>
              </a:rPr>
              <a:t>Ofmeco</a:t>
            </a: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– Italy)</a:t>
            </a:r>
            <a:endParaRPr lang="tr-TR" altLang="tr-TR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Piping and Supports (Fabrication, Erection, PWHT, NDT, Painting ,Insulation, Testing)</a:t>
            </a:r>
            <a:endParaRPr lang="tr-TR" altLang="tr-TR" sz="1200" i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BOP </a:t>
            </a:r>
            <a:r>
              <a:rPr lang="en-AU" altLang="tr-TR" sz="1200" i="1" dirty="0" err="1">
                <a:ea typeface="Times New Roman" panose="02020603050405020304" pitchFamily="18" charset="0"/>
                <a:cs typeface="Arial" panose="020B0604020202020204" pitchFamily="34" charset="0"/>
              </a:rPr>
              <a:t>Equipments</a:t>
            </a: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 and Systems i.e. Water Treatment Plant, Sea Water Pumps, Fuel Oil Storage, </a:t>
            </a:r>
            <a:r>
              <a:rPr lang="en-AU" altLang="tr-TR" sz="1200" i="1" dirty="0" err="1">
                <a:ea typeface="Times New Roman" panose="02020603050405020304" pitchFamily="18" charset="0"/>
                <a:cs typeface="Arial" panose="020B0604020202020204" pitchFamily="34" charset="0"/>
              </a:rPr>
              <a:t>etc</a:t>
            </a:r>
            <a:endParaRPr lang="tr-TR" altLang="tr-TR" sz="1200" i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4300 m. API 5L </a:t>
            </a:r>
            <a:r>
              <a:rPr lang="en-US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Fuel Oil Piping for Offshore connection between CBMS and Site (Welding and NDE testing)</a:t>
            </a:r>
            <a:r>
              <a:rPr lang="en-AU" altLang="tr-TR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	 </a:t>
            </a:r>
            <a:endParaRPr lang="en-AU" altLang="tr-TR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02" y="1547304"/>
            <a:ext cx="3995748" cy="5148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altLang="tr-TR" sz="2400" b="1" dirty="0"/>
              <a:t>VLORE 1x100 MW </a:t>
            </a:r>
            <a:r>
              <a:rPr lang="tr-TR" altLang="tr-TR" sz="2400" b="1" dirty="0"/>
              <a:t>CCPP</a:t>
            </a:r>
          </a:p>
          <a:p>
            <a:r>
              <a:rPr lang="en-AU" altLang="tr-TR" sz="2400" b="1" dirty="0"/>
              <a:t>Vlore, ALBANIA</a:t>
            </a:r>
            <a:endParaRPr lang="en-US" alt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3009984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2185098"/>
            <a:ext cx="6279145" cy="3935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r="321" b="12365"/>
          <a:stretch/>
        </p:blipFill>
        <p:spPr bwMode="auto">
          <a:xfrm>
            <a:off x="487806" y="3649889"/>
            <a:ext cx="3957193" cy="2800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58" y="481695"/>
            <a:ext cx="3957192" cy="2967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0001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792151" y="1629933"/>
            <a:ext cx="10392228" cy="4093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1800" dirty="0"/>
              <a:t>KLE Engineering is a leading engineering and contracting company operating both in international</a:t>
            </a:r>
            <a:r>
              <a:rPr lang="tr-TR" sz="1800" dirty="0"/>
              <a:t> </a:t>
            </a:r>
            <a:r>
              <a:rPr lang="en-US" sz="1800" dirty="0"/>
              <a:t>and local markets including Mechanical, Electrical and Instrumentation Erection works from detailed</a:t>
            </a:r>
            <a:r>
              <a:rPr lang="tr-TR" sz="1800" dirty="0"/>
              <a:t> </a:t>
            </a:r>
            <a:r>
              <a:rPr lang="en-US" sz="1800" dirty="0"/>
              <a:t>engineering to procurement, fabrication and installation of project materials.</a:t>
            </a:r>
            <a:endParaRPr lang="tr-TR" sz="1800" dirty="0"/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r>
              <a:rPr lang="en-US" sz="1800" dirty="0"/>
              <a:t>Managing Staff of KLE Engineering has taken role for the accomplishment of major Mechanical and</a:t>
            </a:r>
            <a:r>
              <a:rPr lang="tr-TR" sz="1800" dirty="0"/>
              <a:t> e</a:t>
            </a:r>
            <a:r>
              <a:rPr lang="en-US" sz="1800" dirty="0" err="1"/>
              <a:t>lectrical</a:t>
            </a:r>
            <a:r>
              <a:rPr lang="en-US" sz="1800" dirty="0"/>
              <a:t> projects by using his dynamic team and international experience, latest information and</a:t>
            </a:r>
            <a:r>
              <a:rPr lang="tr-TR" sz="1800" dirty="0"/>
              <a:t> </a:t>
            </a:r>
            <a:r>
              <a:rPr lang="en-US" sz="1800" dirty="0"/>
              <a:t>technology in engineering &amp; management sciences.</a:t>
            </a:r>
            <a:endParaRPr lang="tr-TR" sz="1800" dirty="0"/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r>
              <a:rPr lang="en-US" sz="1800" dirty="0"/>
              <a:t>KLE managing staff always ensures the highest quality </a:t>
            </a:r>
            <a:r>
              <a:rPr lang="tr-TR" sz="1800" dirty="0"/>
              <a:t>&amp;</a:t>
            </a:r>
            <a:r>
              <a:rPr lang="en-US" sz="1800" dirty="0"/>
              <a:t> standards based on international</a:t>
            </a:r>
            <a:r>
              <a:rPr lang="tr-TR" sz="1800" dirty="0"/>
              <a:t> </a:t>
            </a:r>
            <a:r>
              <a:rPr lang="en-US" sz="1800" dirty="0"/>
              <a:t>acknowledged procedures.</a:t>
            </a:r>
            <a:endParaRPr lang="tr-TR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tr-TR" sz="1800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b="1" i="1" dirty="0" err="1"/>
              <a:t>About</a:t>
            </a:r>
            <a:r>
              <a:rPr lang="tr-TR" sz="2400" b="1" i="1" dirty="0"/>
              <a:t> KLE </a:t>
            </a:r>
            <a:r>
              <a:rPr lang="tr-TR" sz="2400" b="1" i="1" dirty="0" err="1"/>
              <a:t>Engineering</a:t>
            </a:r>
            <a:r>
              <a:rPr lang="tr-TR" sz="2400" b="1" i="1" dirty="0"/>
              <a:t>: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371" y="1733907"/>
            <a:ext cx="384617" cy="68494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375" y="3249979"/>
            <a:ext cx="384617" cy="68494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371" y="4443079"/>
            <a:ext cx="384617" cy="6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5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2"/>
          <p:cNvSpPr>
            <a:spLocks noGrp="1"/>
          </p:cNvSpPr>
          <p:nvPr>
            <p:ph idx="1"/>
          </p:nvPr>
        </p:nvSpPr>
        <p:spPr>
          <a:xfrm>
            <a:off x="6727759" y="2312126"/>
            <a:ext cx="4804228" cy="38600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Description of work: </a:t>
            </a:r>
            <a:endParaRPr lang="tr-TR" altLang="tr-TR" sz="1400" b="1" dirty="0">
              <a:solidFill>
                <a:srgbClr val="FFC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dirty="0"/>
              <a:t>T</a:t>
            </a:r>
            <a:r>
              <a:rPr lang="en-US" sz="1200" dirty="0"/>
              <a:t>he project “</a:t>
            </a:r>
            <a:r>
              <a:rPr lang="en-US" sz="1200" dirty="0" err="1"/>
              <a:t>Türkmenbaşı</a:t>
            </a:r>
            <a:r>
              <a:rPr lang="en-US" sz="1200" dirty="0"/>
              <a:t> Seaport” </a:t>
            </a:r>
            <a:r>
              <a:rPr lang="tr-TR" sz="1200" dirty="0" err="1"/>
              <a:t>scope</a:t>
            </a:r>
            <a:r>
              <a:rPr lang="tr-TR" sz="1200" dirty="0"/>
              <a:t> is not </a:t>
            </a:r>
            <a:r>
              <a:rPr lang="tr-TR" sz="1200" dirty="0" err="1"/>
              <a:t>only</a:t>
            </a:r>
            <a:r>
              <a:rPr lang="tr-TR" sz="1200" dirty="0"/>
              <a:t> </a:t>
            </a:r>
            <a:r>
              <a:rPr lang="tr-TR" sz="1200" dirty="0" err="1"/>
              <a:t>importent</a:t>
            </a:r>
            <a:r>
              <a:rPr lang="tr-TR" sz="1200" dirty="0"/>
              <a:t> </a:t>
            </a:r>
            <a:r>
              <a:rPr lang="tr-TR" sz="1200" dirty="0" err="1"/>
              <a:t>for</a:t>
            </a:r>
            <a:r>
              <a:rPr lang="tr-TR" sz="1200" dirty="0"/>
              <a:t> </a:t>
            </a:r>
            <a:r>
              <a:rPr lang="tr-TR" sz="1200" dirty="0" err="1"/>
              <a:t>the</a:t>
            </a:r>
            <a:r>
              <a:rPr lang="tr-TR" sz="1200" dirty="0"/>
              <a:t> EPC </a:t>
            </a:r>
            <a:r>
              <a:rPr lang="tr-TR" sz="1200" dirty="0" err="1"/>
              <a:t>scope</a:t>
            </a:r>
            <a:r>
              <a:rPr lang="tr-TR" sz="1200" dirty="0"/>
              <a:t> of </a:t>
            </a:r>
            <a:r>
              <a:rPr lang="tr-TR" sz="1200" dirty="0" err="1"/>
              <a:t>below</a:t>
            </a:r>
            <a:r>
              <a:rPr lang="tr-TR" sz="1200" dirty="0"/>
              <a:t> </a:t>
            </a:r>
            <a:r>
              <a:rPr lang="tr-TR" sz="1200" dirty="0" err="1"/>
              <a:t>mentioned</a:t>
            </a:r>
            <a:r>
              <a:rPr lang="tr-TR" sz="1200" dirty="0"/>
              <a:t> </a:t>
            </a:r>
            <a:r>
              <a:rPr lang="tr-TR" sz="1200" dirty="0" err="1"/>
              <a:t>terminals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dirty="0"/>
              <a:t>F</a:t>
            </a:r>
            <a:r>
              <a:rPr lang="en-US" sz="1200" dirty="0" err="1"/>
              <a:t>erry</a:t>
            </a:r>
            <a:r>
              <a:rPr lang="en-US" sz="1200" dirty="0"/>
              <a:t> and passenger terminal, 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dirty="0"/>
              <a:t>C</a:t>
            </a:r>
            <a:r>
              <a:rPr lang="en-US" sz="1200" dirty="0" err="1"/>
              <a:t>ontainer</a:t>
            </a:r>
            <a:r>
              <a:rPr lang="en-US" sz="1200" dirty="0"/>
              <a:t> terminal,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dirty="0"/>
              <a:t>G</a:t>
            </a:r>
            <a:r>
              <a:rPr lang="en-US" sz="1200" dirty="0" err="1"/>
              <a:t>eneral</a:t>
            </a:r>
            <a:r>
              <a:rPr lang="en-US" sz="1200" dirty="0"/>
              <a:t> cargo port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dirty="0"/>
              <a:t>B</a:t>
            </a:r>
            <a:r>
              <a:rPr lang="en-US" sz="1200" dirty="0" err="1"/>
              <a:t>ulk</a:t>
            </a:r>
            <a:r>
              <a:rPr lang="en-US" sz="1200" dirty="0"/>
              <a:t> cargo port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dirty="0"/>
              <a:t>S</a:t>
            </a:r>
            <a:r>
              <a:rPr lang="en-US" sz="1200" dirty="0"/>
              <a:t>hip building and repair facility are built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Ro-Ro and polypropylene terminal is expanded.</a:t>
            </a:r>
            <a:endParaRPr lang="tr-T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dirty="0"/>
              <a:t>But </a:t>
            </a:r>
            <a:r>
              <a:rPr lang="tr-TR" sz="1200" dirty="0" err="1"/>
              <a:t>also</a:t>
            </a:r>
            <a:r>
              <a:rPr lang="tr-TR" sz="1200" dirty="0"/>
              <a:t>, </a:t>
            </a:r>
            <a:r>
              <a:rPr lang="tr-TR" sz="1200" dirty="0" err="1"/>
              <a:t>by</a:t>
            </a:r>
            <a:r>
              <a:rPr lang="tr-TR" sz="1200" dirty="0"/>
              <a:t> </a:t>
            </a:r>
            <a:r>
              <a:rPr lang="tr-TR" sz="1200" dirty="0" err="1"/>
              <a:t>the</a:t>
            </a:r>
            <a:r>
              <a:rPr lang="en-US" sz="1200" dirty="0"/>
              <a:t> budget of $1.5 billion is constructed as the biggest seaport of the Caspian Sea</a:t>
            </a:r>
            <a:endParaRPr lang="en-AU" altLang="tr-TR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b="1" dirty="0"/>
              <a:t>International </a:t>
            </a:r>
            <a:r>
              <a:rPr lang="tr-TR" sz="2400" b="1" dirty="0" err="1"/>
              <a:t>Türkmenbaşı</a:t>
            </a:r>
            <a:r>
              <a:rPr lang="tr-TR" sz="2400" b="1" dirty="0"/>
              <a:t> </a:t>
            </a:r>
            <a:r>
              <a:rPr lang="tr-TR" sz="2400" b="1" dirty="0" err="1"/>
              <a:t>Seaport</a:t>
            </a:r>
            <a:r>
              <a:rPr lang="tr-TR" sz="2400" b="1" dirty="0"/>
              <a:t> Project</a:t>
            </a:r>
            <a:br>
              <a:rPr lang="tr-TR" sz="2400" b="1" dirty="0"/>
            </a:br>
            <a:r>
              <a:rPr lang="tr-TR" sz="2400" b="1" dirty="0" err="1"/>
              <a:t>Turkmenbası</a:t>
            </a:r>
            <a:r>
              <a:rPr lang="tr-TR" sz="2400" b="1" dirty="0"/>
              <a:t>, </a:t>
            </a:r>
            <a:r>
              <a:rPr lang="tr-TR" sz="2400" b="1" dirty="0" err="1"/>
              <a:t>Turkmenistan</a:t>
            </a:r>
            <a:endParaRPr lang="tr-TR" sz="2400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0"/>
          <a:stretch/>
        </p:blipFill>
        <p:spPr>
          <a:xfrm>
            <a:off x="622299" y="3070609"/>
            <a:ext cx="6478659" cy="3243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İçerik Yer Tutucusu 2"/>
          <p:cNvSpPr txBox="1">
            <a:spLocks/>
          </p:cNvSpPr>
          <p:nvPr/>
        </p:nvSpPr>
        <p:spPr>
          <a:xfrm>
            <a:off x="792152" y="1340576"/>
            <a:ext cx="4732348" cy="210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Owner	:</a:t>
            </a:r>
            <a:r>
              <a:rPr lang="en-AU" altLang="tr-TR" sz="1400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sz="1400" dirty="0"/>
              <a:t>T</a:t>
            </a:r>
            <a:r>
              <a:rPr lang="tr-TR" sz="1400" dirty="0"/>
              <a:t>he </a:t>
            </a:r>
            <a:r>
              <a:rPr lang="tr-TR" sz="1400" dirty="0" err="1"/>
              <a:t>State</a:t>
            </a:r>
            <a:r>
              <a:rPr lang="tr-TR" sz="1400" dirty="0"/>
              <a:t> Service of </a:t>
            </a:r>
            <a:r>
              <a:rPr lang="tr-TR" sz="1400" dirty="0" err="1"/>
              <a:t>Maritime</a:t>
            </a:r>
            <a:r>
              <a:rPr lang="tr-TR" sz="1400" dirty="0"/>
              <a:t> &amp; </a:t>
            </a:r>
            <a:r>
              <a:rPr lang="tr-TR" sz="1400" dirty="0" err="1"/>
              <a:t>River</a:t>
            </a:r>
            <a:r>
              <a:rPr lang="tr-TR" sz="1400" dirty="0"/>
              <a:t> </a:t>
            </a:r>
            <a:r>
              <a:rPr lang="tr-TR" sz="1400" dirty="0" err="1"/>
              <a:t>Transportation</a:t>
            </a:r>
            <a:r>
              <a:rPr lang="tr-TR" sz="1400" dirty="0"/>
              <a:t> of </a:t>
            </a:r>
            <a:r>
              <a:rPr lang="tr-TR" sz="1400" dirty="0" err="1"/>
              <a:t>Turkmenistan</a:t>
            </a:r>
            <a:r>
              <a:rPr lang="tr-TR" sz="1400" dirty="0"/>
              <a:t> 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Main Contractor: </a:t>
            </a:r>
            <a:r>
              <a:rPr lang="tr-TR" altLang="tr-TR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Gap</a:t>
            </a:r>
            <a:r>
              <a:rPr lang="tr-TR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 İnşaat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Designer</a:t>
            </a: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AU" altLang="tr-TR" sz="1400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2ER </a:t>
            </a:r>
            <a:r>
              <a:rPr lang="tr-TR" altLang="tr-TR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Consulting</a:t>
            </a:r>
            <a:r>
              <a:rPr lang="en-AU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Date of Completion: </a:t>
            </a:r>
            <a:r>
              <a:rPr lang="tr-TR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May 2 2018</a:t>
            </a:r>
            <a:endParaRPr lang="en-AU" altLang="tr-TR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15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0"/>
          <a:stretch/>
        </p:blipFill>
        <p:spPr>
          <a:xfrm>
            <a:off x="284893" y="3686502"/>
            <a:ext cx="5814282" cy="2574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88" y="3686502"/>
            <a:ext cx="5087168" cy="2574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60" y="835660"/>
            <a:ext cx="3604260" cy="2378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93" y="835660"/>
            <a:ext cx="3600450" cy="240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t="3035" r="25991" b="3758"/>
          <a:stretch/>
        </p:blipFill>
        <p:spPr>
          <a:xfrm>
            <a:off x="4367178" y="593685"/>
            <a:ext cx="1968346" cy="2862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3819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2"/>
          <p:cNvSpPr>
            <a:spLocks noGrp="1"/>
          </p:cNvSpPr>
          <p:nvPr>
            <p:ph idx="1"/>
          </p:nvPr>
        </p:nvSpPr>
        <p:spPr>
          <a:xfrm>
            <a:off x="792152" y="1340575"/>
            <a:ext cx="5653098" cy="520989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Owner	:</a:t>
            </a:r>
            <a:r>
              <a:rPr lang="en-AU" altLang="tr-TR" sz="1400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400" dirty="0" err="1"/>
              <a:t>Turkmenistan</a:t>
            </a:r>
            <a:r>
              <a:rPr lang="tr-TR" sz="1400" dirty="0"/>
              <a:t> </a:t>
            </a:r>
            <a:r>
              <a:rPr lang="tr-TR" sz="1400" dirty="0" err="1"/>
              <a:t>Ministry</a:t>
            </a:r>
            <a:r>
              <a:rPr lang="tr-TR" sz="1400" dirty="0"/>
              <a:t> of </a:t>
            </a:r>
            <a:r>
              <a:rPr lang="tr-TR" sz="1400" dirty="0" err="1"/>
              <a:t>Chemistry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Main Contractor: </a:t>
            </a:r>
            <a:r>
              <a:rPr lang="tr-TR" altLang="tr-TR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Gap</a:t>
            </a:r>
            <a:r>
              <a:rPr lang="tr-TR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 İnşaat / Mitsubishi Corporation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altLang="tr-TR" sz="1400" b="1" dirty="0" err="1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Subcontractor</a:t>
            </a: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AU" altLang="tr-TR" sz="1400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Mitsubishi </a:t>
            </a:r>
            <a:r>
              <a:rPr lang="tr-TR" altLang="tr-TR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Heavy</a:t>
            </a:r>
            <a:r>
              <a:rPr lang="tr-TR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altLang="tr-TR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Industries</a:t>
            </a:r>
            <a:r>
              <a:rPr lang="en-AU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Date of Completion: </a:t>
            </a:r>
            <a:r>
              <a:rPr lang="tr-TR" altLang="tr-TR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June</a:t>
            </a:r>
            <a:r>
              <a:rPr lang="tr-TR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 30, 2018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Description of work: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200" dirty="0"/>
              <a:t>A</a:t>
            </a:r>
            <a:r>
              <a:rPr lang="en-US" sz="1200" dirty="0" err="1"/>
              <a:t>nnual</a:t>
            </a:r>
            <a:r>
              <a:rPr lang="en-US" sz="1200" dirty="0"/>
              <a:t> production capacity of 1.155.000 tons</a:t>
            </a:r>
            <a:endParaRPr lang="tr-TR" sz="1200" b="1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200" dirty="0"/>
              <a:t>B</a:t>
            </a:r>
            <a:r>
              <a:rPr lang="en-US" sz="1200" dirty="0" err="1"/>
              <a:t>udget</a:t>
            </a:r>
            <a:r>
              <a:rPr lang="en-US" sz="1200" dirty="0"/>
              <a:t> of $1.35 billion,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1200" dirty="0"/>
              <a:t>T</a:t>
            </a:r>
            <a:r>
              <a:rPr lang="en-US" sz="1200" dirty="0"/>
              <a:t>he biggest ammonia </a:t>
            </a:r>
            <a:r>
              <a:rPr lang="tr-TR" sz="1200" dirty="0"/>
              <a:t>&amp;</a:t>
            </a:r>
            <a:r>
              <a:rPr lang="en-US" sz="1200" dirty="0"/>
              <a:t> urea production</a:t>
            </a:r>
            <a:endParaRPr lang="tr-TR" sz="1200" dirty="0"/>
          </a:p>
          <a:p>
            <a:pPr marL="0" indent="0">
              <a:buNone/>
            </a:pPr>
            <a:r>
              <a:rPr lang="tr-TR" sz="1200" dirty="0"/>
              <a:t>        </a:t>
            </a:r>
            <a:r>
              <a:rPr lang="en-US" sz="1200" dirty="0"/>
              <a:t>plant</a:t>
            </a:r>
            <a:r>
              <a:rPr lang="tr-TR" sz="1200" dirty="0"/>
              <a:t> of </a:t>
            </a:r>
            <a:r>
              <a:rPr lang="tr-TR" sz="1200" dirty="0" err="1"/>
              <a:t>Turkmenistan</a:t>
            </a:r>
            <a:endParaRPr lang="tr-TR" altLang="tr-TR" sz="1200" b="1" dirty="0">
              <a:solidFill>
                <a:srgbClr val="FFC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0"/>
          <a:stretch/>
        </p:blipFill>
        <p:spPr>
          <a:xfrm>
            <a:off x="4902277" y="2628900"/>
            <a:ext cx="6847024" cy="3921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US" sz="2400" b="1" dirty="0" err="1"/>
              <a:t>Garabogaz</a:t>
            </a:r>
            <a:r>
              <a:rPr lang="en-US" sz="2400" b="1" dirty="0"/>
              <a:t> Ammonia and Urea Production</a:t>
            </a:r>
            <a:br>
              <a:rPr lang="tr-TR" sz="2400" b="1" dirty="0"/>
            </a:br>
            <a:r>
              <a:rPr lang="tr-TR" sz="2400" b="1" dirty="0" err="1"/>
              <a:t>Garabogaz</a:t>
            </a:r>
            <a:r>
              <a:rPr lang="tr-TR" sz="2400" b="1" dirty="0"/>
              <a:t>, </a:t>
            </a:r>
            <a:r>
              <a:rPr lang="tr-TR" sz="2400" b="1" dirty="0" err="1"/>
              <a:t>Turkmenistan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3020545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3728933"/>
            <a:ext cx="3901441" cy="2900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19" y="420024"/>
            <a:ext cx="4182960" cy="3109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83" y="3739602"/>
            <a:ext cx="3887092" cy="2889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1" y="384963"/>
            <a:ext cx="4230119" cy="3144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32264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792152" y="1340575"/>
            <a:ext cx="3915738" cy="42291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Owner	:</a:t>
            </a:r>
            <a:r>
              <a:rPr lang="en-AU" altLang="tr-TR" sz="1400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altLang="tr-TR" sz="1400" dirty="0"/>
              <a:t>IMPRO Cengiz Makina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Main Contractor: </a:t>
            </a:r>
            <a:r>
              <a:rPr lang="tr-TR" altLang="tr-TR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Tekyol</a:t>
            </a:r>
            <a:r>
              <a:rPr lang="tr-TR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 Plus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Designer</a:t>
            </a: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AU" altLang="tr-TR" sz="1400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SEZA </a:t>
            </a:r>
            <a:r>
              <a:rPr lang="tr-TR" altLang="tr-TR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tr-TR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AU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Date of Completion: </a:t>
            </a:r>
            <a:r>
              <a:rPr lang="tr-TR" altLang="tr-TR" sz="1400" dirty="0">
                <a:ea typeface="Times New Roman" panose="02020603050405020304" pitchFamily="18" charset="0"/>
                <a:cs typeface="Arial" panose="020B0604020202020204" pitchFamily="34" charset="0"/>
              </a:rPr>
              <a:t>May 2 2018</a:t>
            </a:r>
            <a:endParaRPr lang="en-US" altLang="tr-TR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Description of work: </a:t>
            </a:r>
            <a:endParaRPr lang="tr-TR" altLang="tr-TR" sz="1400" b="1" dirty="0">
              <a:solidFill>
                <a:srgbClr val="FFC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dirty="0"/>
              <a:t>Project </a:t>
            </a:r>
            <a:r>
              <a:rPr lang="tr-TR" sz="1200" dirty="0" err="1"/>
              <a:t>managemet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consultancy</a:t>
            </a:r>
            <a:r>
              <a:rPr lang="tr-TR" sz="1200" dirty="0"/>
              <a:t> </a:t>
            </a:r>
            <a:r>
              <a:rPr lang="tr-TR" sz="1200" dirty="0" err="1"/>
              <a:t>including</a:t>
            </a:r>
            <a:r>
              <a:rPr lang="tr-TR" sz="1200" dirty="0"/>
              <a:t> </a:t>
            </a:r>
            <a:r>
              <a:rPr lang="tr-TR" sz="1200" dirty="0" err="1"/>
              <a:t>desing</a:t>
            </a:r>
            <a:r>
              <a:rPr lang="tr-TR" sz="1200" dirty="0"/>
              <a:t>, </a:t>
            </a:r>
            <a:r>
              <a:rPr lang="tr-TR" sz="1200" dirty="0" err="1"/>
              <a:t>procurement</a:t>
            </a:r>
            <a:r>
              <a:rPr lang="tr-TR" sz="1200" dirty="0"/>
              <a:t>, </a:t>
            </a:r>
            <a:r>
              <a:rPr lang="tr-TR" sz="1200" dirty="0" err="1"/>
              <a:t>installation</a:t>
            </a:r>
            <a:r>
              <a:rPr lang="tr-TR" sz="1200" dirty="0"/>
              <a:t>, </a:t>
            </a:r>
            <a:r>
              <a:rPr lang="tr-TR" sz="1200" dirty="0" err="1"/>
              <a:t>commissioning</a:t>
            </a:r>
            <a:r>
              <a:rPr lang="tr-TR" sz="12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dirty="0" err="1"/>
              <a:t>Contract</a:t>
            </a:r>
            <a:r>
              <a:rPr lang="tr-TR" sz="1200" dirty="0"/>
              <a:t> </a:t>
            </a:r>
            <a:r>
              <a:rPr lang="tr-TR" sz="1200" dirty="0" err="1"/>
              <a:t>management</a:t>
            </a:r>
            <a:r>
              <a:rPr lang="tr-TR" sz="1200" dirty="0"/>
              <a:t>, </a:t>
            </a:r>
            <a:r>
              <a:rPr lang="tr-TR" sz="1200" dirty="0" err="1"/>
              <a:t>claim</a:t>
            </a:r>
            <a:r>
              <a:rPr lang="tr-TR" sz="1200" dirty="0"/>
              <a:t> </a:t>
            </a:r>
            <a:r>
              <a:rPr lang="tr-TR" sz="1200" dirty="0" err="1"/>
              <a:t>management</a:t>
            </a:r>
            <a:r>
              <a:rPr lang="tr-TR" sz="12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dirty="0"/>
              <a:t>Total : 20.000 </a:t>
            </a:r>
            <a:r>
              <a:rPr lang="tr-TR" sz="1200" dirty="0" err="1"/>
              <a:t>sqm</a:t>
            </a:r>
            <a:endParaRPr lang="tr-TR" sz="1200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tr-TR" sz="2400" b="1" dirty="0"/>
              <a:t>IMPRO – CENGIZ MAKINA </a:t>
            </a:r>
          </a:p>
          <a:p>
            <a:pPr fontAlgn="ctr"/>
            <a:r>
              <a:rPr lang="tr-TR" sz="2400" b="1" dirty="0"/>
              <a:t>GEBZE, TURKEY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4886" r="167" b="2155"/>
          <a:stretch/>
        </p:blipFill>
        <p:spPr>
          <a:xfrm>
            <a:off x="4707890" y="2050316"/>
            <a:ext cx="7073673" cy="3705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717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90" y="3552825"/>
            <a:ext cx="3718560" cy="2788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660" y="611505"/>
            <a:ext cx="3718560" cy="2788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" y="611505"/>
            <a:ext cx="3718560" cy="2788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10" y="3552825"/>
            <a:ext cx="3718560" cy="2788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35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-341" r="7606" b="646"/>
          <a:stretch/>
        </p:blipFill>
        <p:spPr>
          <a:xfrm>
            <a:off x="7534275" y="3619500"/>
            <a:ext cx="3162300" cy="2870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9"/>
          <a:stretch/>
        </p:blipFill>
        <p:spPr>
          <a:xfrm>
            <a:off x="536576" y="3703440"/>
            <a:ext cx="3587749" cy="2786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/>
          <a:stretch/>
        </p:blipFill>
        <p:spPr>
          <a:xfrm>
            <a:off x="7591425" y="515247"/>
            <a:ext cx="3105150" cy="2586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/>
          <a:stretch/>
        </p:blipFill>
        <p:spPr>
          <a:xfrm>
            <a:off x="536576" y="515247"/>
            <a:ext cx="3568699" cy="2786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r="3023" b="6093"/>
          <a:stretch/>
        </p:blipFill>
        <p:spPr>
          <a:xfrm>
            <a:off x="3997324" y="2022276"/>
            <a:ext cx="3848100" cy="3032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3553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3161212" y="4681053"/>
            <a:ext cx="58695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Thank</a:t>
            </a:r>
            <a:r>
              <a:rPr lang="tr-TR" sz="28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800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You</a:t>
            </a:r>
            <a:endParaRPr lang="tr-TR" sz="28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tr-TR" sz="28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tr-TR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hlinkClick r:id="rId3"/>
              </a:rPr>
              <a:t>www.kle-eng.com</a:t>
            </a:r>
            <a:endParaRPr lang="tr-TR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30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1999" y="1190172"/>
            <a:ext cx="9223602" cy="51017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main operation objective of KLE Engineering is to undertake and realize challenging projects</a:t>
            </a:r>
            <a:r>
              <a:rPr lang="tr-TR" dirty="0"/>
              <a:t> </a:t>
            </a:r>
            <a:r>
              <a:rPr lang="en-US" dirty="0"/>
              <a:t>including all disciplines such as;</a:t>
            </a:r>
            <a:endParaRPr lang="tr-TR" dirty="0"/>
          </a:p>
          <a:p>
            <a:pPr marL="0" indent="0">
              <a:buNone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Consultancy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Project 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Contract / Claim 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Fabrication &amp;</a:t>
            </a:r>
            <a:r>
              <a:rPr lang="tr-TR" dirty="0"/>
              <a:t> </a:t>
            </a:r>
            <a:r>
              <a:rPr lang="en-US" dirty="0"/>
              <a:t>Installation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Procurement Process</a:t>
            </a:r>
            <a:endParaRPr lang="tr-TR" dirty="0"/>
          </a:p>
          <a:p>
            <a:pPr marL="0" indent="0">
              <a:buNone/>
            </a:pPr>
            <a:r>
              <a:rPr lang="en-US" dirty="0"/>
              <a:t>by targeting completion of the </a:t>
            </a:r>
            <a:r>
              <a:rPr lang="en-US" u="sng" dirty="0"/>
              <a:t>project scopes</a:t>
            </a:r>
            <a:r>
              <a:rPr lang="en-US" dirty="0"/>
              <a:t>;</a:t>
            </a:r>
            <a:endParaRPr lang="en-US" sz="1400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Main </a:t>
            </a:r>
            <a:r>
              <a:rPr lang="tr-TR" dirty="0" err="1"/>
              <a:t>Targets</a:t>
            </a:r>
            <a:r>
              <a:rPr lang="tr-TR" dirty="0"/>
              <a:t>: 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On time</a:t>
            </a:r>
            <a:r>
              <a:rPr lang="en-US" dirty="0"/>
              <a:t> – </a:t>
            </a:r>
            <a:r>
              <a:rPr lang="en-US" dirty="0">
                <a:solidFill>
                  <a:srgbClr val="FFC000"/>
                </a:solidFill>
              </a:rPr>
              <a:t>within budget </a:t>
            </a:r>
            <a:r>
              <a:rPr lang="en-US" dirty="0"/>
              <a:t>–</a:t>
            </a:r>
            <a:r>
              <a:rPr lang="tr-TR" dirty="0"/>
              <a:t> </a:t>
            </a:r>
            <a:r>
              <a:rPr lang="en-US" dirty="0">
                <a:solidFill>
                  <a:srgbClr val="FFC000"/>
                </a:solidFill>
              </a:rPr>
              <a:t>required quality </a:t>
            </a:r>
            <a:r>
              <a:rPr lang="en-US" dirty="0"/>
              <a:t>– </a:t>
            </a:r>
            <a:r>
              <a:rPr lang="en-US" dirty="0">
                <a:solidFill>
                  <a:srgbClr val="FFC000"/>
                </a:solidFill>
              </a:rPr>
              <a:t>zero loss time injury rate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217" y="1040010"/>
            <a:ext cx="384617" cy="68494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217" y="5113980"/>
            <a:ext cx="384617" cy="6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354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9475" y="1587822"/>
            <a:ext cx="3768522" cy="228510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FFC000"/>
                </a:solidFill>
              </a:rPr>
              <a:t>Power Plants</a:t>
            </a:r>
            <a:endParaRPr lang="tr-TR" sz="1200" b="1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Combined Cycle and Cogeneration Plants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Gas Turbines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Thermal Power Plants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Solar Power Plants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Wind Power Plants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Diesel Power Plants</a:t>
            </a:r>
            <a:endParaRPr lang="tr-TR" sz="1200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3538922" y="3073859"/>
            <a:ext cx="2334510" cy="1335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FFC000"/>
                </a:solidFill>
              </a:rPr>
              <a:t>Process Plants</a:t>
            </a:r>
            <a:endParaRPr lang="tr-TR" sz="1200" b="1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Petroleum Refineries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Petrochemical Plants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Fertilizer Plants</a:t>
            </a:r>
            <a:endParaRPr lang="tr-TR" sz="1200" dirty="0"/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4527884" y="1587822"/>
            <a:ext cx="3548514" cy="1336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FFC000"/>
                </a:solidFill>
              </a:rPr>
              <a:t>Industrial Plants</a:t>
            </a:r>
            <a:endParaRPr lang="tr-TR" sz="1200" b="1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Iron &amp; Steel Plants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Cement Plants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Food, Beverage, and Medicine Plants</a:t>
            </a:r>
            <a:endParaRPr lang="tr-TR" sz="1200" dirty="0"/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677000" y="4400452"/>
            <a:ext cx="3052070" cy="1404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FFC000"/>
                </a:solidFill>
              </a:rPr>
              <a:t>Enviro</a:t>
            </a:r>
            <a:r>
              <a:rPr lang="tr-TR" sz="1200" b="1" dirty="0">
                <a:solidFill>
                  <a:srgbClr val="FFC000"/>
                </a:solidFill>
              </a:rPr>
              <a:t>n</a:t>
            </a:r>
            <a:r>
              <a:rPr lang="en-US" sz="1200" b="1" dirty="0" err="1">
                <a:solidFill>
                  <a:srgbClr val="FFC000"/>
                </a:solidFill>
              </a:rPr>
              <a:t>ment</a:t>
            </a:r>
            <a:endParaRPr lang="tr-TR" sz="1200" b="1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Water Treatment Plants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Flue Gas Treatment Plants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Waste Water Treatment Plants</a:t>
            </a:r>
            <a:endParaRPr lang="tr-TR" sz="1200" dirty="0"/>
          </a:p>
        </p:txBody>
      </p:sp>
      <p:sp>
        <p:nvSpPr>
          <p:cNvPr id="8" name="İçerik Yer Tutucusu 2"/>
          <p:cNvSpPr txBox="1">
            <a:spLocks/>
          </p:cNvSpPr>
          <p:nvPr/>
        </p:nvSpPr>
        <p:spPr>
          <a:xfrm>
            <a:off x="8380561" y="1587822"/>
            <a:ext cx="3340545" cy="1709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FFC000"/>
                </a:solidFill>
              </a:rPr>
              <a:t>Steel Structure Fabrication &amp; Erection </a:t>
            </a:r>
            <a:endParaRPr lang="tr-TR" sz="1200" b="1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Structural Steel for Industrial Buildings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Platforms, Decks, Towers, etc.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Storage tanks, steels,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Secondary steel structure</a:t>
            </a:r>
            <a:endParaRPr lang="tr-TR" sz="1200" dirty="0"/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5811263" y="2997800"/>
            <a:ext cx="2995061" cy="1702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FFC000"/>
                </a:solidFill>
              </a:rPr>
              <a:t>Marine Works</a:t>
            </a:r>
            <a:endParaRPr lang="tr-TR" sz="1200" b="1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Seawater intake/outfall systems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Jetty and platforms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1200" dirty="0" err="1"/>
              <a:t>Piling</a:t>
            </a:r>
            <a:r>
              <a:rPr lang="tr-TR" sz="1200" dirty="0"/>
              <a:t> Works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200" dirty="0" err="1"/>
              <a:t>Pump</a:t>
            </a:r>
            <a:r>
              <a:rPr lang="tr-TR" sz="1200" dirty="0"/>
              <a:t> </a:t>
            </a:r>
            <a:r>
              <a:rPr lang="tr-TR" sz="1200" dirty="0" err="1"/>
              <a:t>Stations</a:t>
            </a:r>
            <a:endParaRPr lang="tr-TR" sz="1200" dirty="0"/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>
          <a:xfrm>
            <a:off x="3538922" y="4841048"/>
            <a:ext cx="4334543" cy="2138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FFC000"/>
                </a:solidFill>
              </a:rPr>
              <a:t>Pipe Spool Fabrication &amp; Installation </a:t>
            </a:r>
            <a:r>
              <a:rPr lang="en-US" sz="1200" b="1" dirty="0" err="1">
                <a:solidFill>
                  <a:srgbClr val="FFC000"/>
                </a:solidFill>
              </a:rPr>
              <a:t>inc.</a:t>
            </a:r>
            <a:r>
              <a:rPr lang="en-US" sz="1200" b="1" dirty="0">
                <a:solidFill>
                  <a:srgbClr val="FFC000"/>
                </a:solidFill>
              </a:rPr>
              <a:t> NDT works</a:t>
            </a:r>
            <a:endParaRPr lang="tr-TR" sz="1200" b="1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Carbon Steel Pipe Spools 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Alloy Steel Pipe Spools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Stainless Steel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Duplex Pipes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GRP &amp; HDPE Pipe Installation</a:t>
            </a:r>
            <a:endParaRPr lang="tr-TR" sz="1200" dirty="0"/>
          </a:p>
        </p:txBody>
      </p:sp>
      <p:sp>
        <p:nvSpPr>
          <p:cNvPr id="11" name="İçerik Yer Tutucusu 2"/>
          <p:cNvSpPr txBox="1">
            <a:spLocks/>
          </p:cNvSpPr>
          <p:nvPr/>
        </p:nvSpPr>
        <p:spPr>
          <a:xfrm>
            <a:off x="8383080" y="4135562"/>
            <a:ext cx="3581816" cy="2770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FFC000"/>
                </a:solidFill>
              </a:rPr>
              <a:t>E&amp;I / Power Distribution Facilities</a:t>
            </a:r>
            <a:endParaRPr lang="tr-TR" sz="1200" b="1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Transformers &amp; Substations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Switchyards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Cables, terminations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Instrumentation &amp; Hook-up &amp; Calibration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Grounding, Lighting &amp; Lightning 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Electrical Heat Tracing</a:t>
            </a:r>
            <a:endParaRPr lang="tr-T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Telecommunication Systems</a:t>
            </a:r>
            <a:endParaRPr lang="tr-TR" sz="1200" dirty="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b="1" i="1" dirty="0"/>
              <a:t>Main </a:t>
            </a:r>
            <a:r>
              <a:rPr lang="tr-TR" sz="2400" b="1" i="1" dirty="0" err="1"/>
              <a:t>Fields</a:t>
            </a:r>
            <a:r>
              <a:rPr lang="tr-TR" sz="2400" b="1" i="1" dirty="0"/>
              <a:t> of </a:t>
            </a:r>
            <a:r>
              <a:rPr lang="tr-TR" sz="2400" b="1" i="1" dirty="0" err="1"/>
              <a:t>Activities</a:t>
            </a:r>
            <a:r>
              <a:rPr lang="tr-TR" sz="2400" b="1" i="1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447097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b="1" i="1" dirty="0"/>
              <a:t>Main </a:t>
            </a:r>
            <a:r>
              <a:rPr lang="tr-TR" sz="2400" b="1" i="1" dirty="0" err="1"/>
              <a:t>Projects</a:t>
            </a:r>
            <a:r>
              <a:rPr lang="tr-TR" sz="2400" b="1" i="1" dirty="0"/>
              <a:t> </a:t>
            </a:r>
            <a:r>
              <a:rPr lang="tr-TR" sz="2400" b="1" i="1" dirty="0" err="1"/>
              <a:t>completed</a:t>
            </a:r>
            <a:r>
              <a:rPr lang="tr-TR" sz="2400" b="1" i="1" dirty="0"/>
              <a:t> </a:t>
            </a:r>
            <a:r>
              <a:rPr lang="tr-TR" sz="2400" b="1" i="1" dirty="0" err="1"/>
              <a:t>by</a:t>
            </a:r>
            <a:r>
              <a:rPr lang="tr-TR" sz="2400" b="1" i="1" dirty="0"/>
              <a:t> </a:t>
            </a:r>
            <a:r>
              <a:rPr lang="tr-TR" sz="2400" b="1" i="1" dirty="0" err="1"/>
              <a:t>Managing</a:t>
            </a:r>
            <a:r>
              <a:rPr lang="tr-TR" sz="2400" b="1" i="1" dirty="0"/>
              <a:t> </a:t>
            </a:r>
            <a:r>
              <a:rPr lang="tr-TR" sz="2400" b="1" i="1" dirty="0" err="1"/>
              <a:t>Staff</a:t>
            </a:r>
            <a:endParaRPr lang="tr-TR" sz="2400" b="1" i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96" y="1817256"/>
            <a:ext cx="8046722" cy="467421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33" y="1883014"/>
            <a:ext cx="3101392" cy="187827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58" y="3662445"/>
            <a:ext cx="90730" cy="10484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07" y="3717131"/>
            <a:ext cx="468530" cy="20205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61" y="3712485"/>
            <a:ext cx="152594" cy="12974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71" y="3687125"/>
            <a:ext cx="374807" cy="243964"/>
          </a:xfrm>
          <a:prstGeom prst="rect">
            <a:avLst/>
          </a:prstGeom>
        </p:spPr>
      </p:pic>
      <p:sp>
        <p:nvSpPr>
          <p:cNvPr id="14" name="İçerik Yer Tutucusu 2"/>
          <p:cNvSpPr>
            <a:spLocks noGrp="1"/>
          </p:cNvSpPr>
          <p:nvPr>
            <p:ph idx="1"/>
          </p:nvPr>
        </p:nvSpPr>
        <p:spPr>
          <a:xfrm>
            <a:off x="792152" y="3434536"/>
            <a:ext cx="1314994" cy="4528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1800" b="1" dirty="0">
                <a:solidFill>
                  <a:srgbClr val="FFC000"/>
                </a:solidFill>
              </a:rPr>
              <a:t>Albania</a:t>
            </a:r>
          </a:p>
        </p:txBody>
      </p:sp>
      <p:sp>
        <p:nvSpPr>
          <p:cNvPr id="16" name="İçerik Yer Tutucusu 2"/>
          <p:cNvSpPr txBox="1">
            <a:spLocks/>
          </p:cNvSpPr>
          <p:nvPr/>
        </p:nvSpPr>
        <p:spPr>
          <a:xfrm>
            <a:off x="5824720" y="1420758"/>
            <a:ext cx="1291427" cy="504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tr-TR" sz="1800" b="1" dirty="0" err="1">
                <a:solidFill>
                  <a:srgbClr val="FFC000"/>
                </a:solidFill>
              </a:rPr>
              <a:t>Turkey</a:t>
            </a:r>
            <a:endParaRPr lang="tr-TR" sz="1800" b="1" dirty="0">
              <a:solidFill>
                <a:srgbClr val="FFC000"/>
              </a:solidFill>
            </a:endParaRPr>
          </a:p>
        </p:txBody>
      </p:sp>
      <p:sp>
        <p:nvSpPr>
          <p:cNvPr id="18" name="İçerik Yer Tutucusu 2"/>
          <p:cNvSpPr txBox="1">
            <a:spLocks/>
          </p:cNvSpPr>
          <p:nvPr/>
        </p:nvSpPr>
        <p:spPr>
          <a:xfrm>
            <a:off x="9274674" y="3250160"/>
            <a:ext cx="1314994" cy="452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tr-TR" sz="1800" b="1" dirty="0" err="1">
                <a:solidFill>
                  <a:srgbClr val="FFC000"/>
                </a:solidFill>
              </a:rPr>
              <a:t>Russia</a:t>
            </a:r>
            <a:endParaRPr lang="tr-TR" sz="1800" b="1" dirty="0">
              <a:solidFill>
                <a:srgbClr val="FFC000"/>
              </a:solidFill>
            </a:endParaRPr>
          </a:p>
        </p:txBody>
      </p:sp>
      <p:sp>
        <p:nvSpPr>
          <p:cNvPr id="21" name="İçerik Yer Tutucusu 2"/>
          <p:cNvSpPr txBox="1">
            <a:spLocks/>
          </p:cNvSpPr>
          <p:nvPr/>
        </p:nvSpPr>
        <p:spPr>
          <a:xfrm>
            <a:off x="9001503" y="4154363"/>
            <a:ext cx="1887492" cy="474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tr-TR" sz="1800" b="1" dirty="0" err="1">
                <a:solidFill>
                  <a:srgbClr val="FFC000"/>
                </a:solidFill>
              </a:rPr>
              <a:t>Turkmenistan</a:t>
            </a:r>
            <a:endParaRPr lang="tr-TR" sz="1800" b="1" dirty="0">
              <a:solidFill>
                <a:srgbClr val="FFC000"/>
              </a:solidFill>
            </a:endParaRPr>
          </a:p>
        </p:txBody>
      </p:sp>
      <p:sp>
        <p:nvSpPr>
          <p:cNvPr id="22" name="İçerik Yer Tutucusu 2"/>
          <p:cNvSpPr txBox="1">
            <a:spLocks/>
          </p:cNvSpPr>
          <p:nvPr/>
        </p:nvSpPr>
        <p:spPr>
          <a:xfrm>
            <a:off x="6348706" y="5820080"/>
            <a:ext cx="1887492" cy="474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tr-TR" sz="1800" b="1" dirty="0" err="1">
                <a:solidFill>
                  <a:srgbClr val="FFC000"/>
                </a:solidFill>
              </a:rPr>
              <a:t>Azerbaijan</a:t>
            </a:r>
            <a:endParaRPr lang="tr-TR" sz="1800" b="1" dirty="0">
              <a:solidFill>
                <a:srgbClr val="FFC000"/>
              </a:solidFill>
            </a:endParaRPr>
          </a:p>
        </p:txBody>
      </p:sp>
      <p:sp>
        <p:nvSpPr>
          <p:cNvPr id="25" name="Sağa Bükülü Ok 24"/>
          <p:cNvSpPr/>
          <p:nvPr/>
        </p:nvSpPr>
        <p:spPr>
          <a:xfrm rot="16200000">
            <a:off x="3390532" y="2032636"/>
            <a:ext cx="777396" cy="4477068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C000"/>
              </a:solidFill>
            </a:endParaRPr>
          </a:p>
        </p:txBody>
      </p:sp>
      <p:sp>
        <p:nvSpPr>
          <p:cNvPr id="26" name="Sağa Bükülü Ok 25"/>
          <p:cNvSpPr/>
          <p:nvPr/>
        </p:nvSpPr>
        <p:spPr>
          <a:xfrm rot="5400000">
            <a:off x="8102121" y="1391548"/>
            <a:ext cx="692519" cy="2952041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C000"/>
              </a:solidFill>
            </a:endParaRPr>
          </a:p>
        </p:txBody>
      </p:sp>
      <p:sp>
        <p:nvSpPr>
          <p:cNvPr id="28" name="Sola Bükülü Ok 27"/>
          <p:cNvSpPr/>
          <p:nvPr/>
        </p:nvSpPr>
        <p:spPr>
          <a:xfrm rot="9112903">
            <a:off x="6344643" y="3727804"/>
            <a:ext cx="655970" cy="2370636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C000"/>
              </a:solidFill>
            </a:endParaRPr>
          </a:p>
        </p:txBody>
      </p:sp>
      <p:sp>
        <p:nvSpPr>
          <p:cNvPr id="30" name="Yukarı Bükülü Ok 29"/>
          <p:cNvSpPr/>
          <p:nvPr/>
        </p:nvSpPr>
        <p:spPr>
          <a:xfrm rot="5400000">
            <a:off x="4479500" y="2345943"/>
            <a:ext cx="2296985" cy="695585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C000"/>
              </a:solidFill>
            </a:endParaRPr>
          </a:p>
        </p:txBody>
      </p:sp>
      <p:sp>
        <p:nvSpPr>
          <p:cNvPr id="34" name="Sola Bükülü Ok 33"/>
          <p:cNvSpPr/>
          <p:nvPr/>
        </p:nvSpPr>
        <p:spPr>
          <a:xfrm rot="6140475">
            <a:off x="7822797" y="2873505"/>
            <a:ext cx="655970" cy="3281878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663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2" build="p"/>
      <p:bldP spid="16" grpId="1"/>
      <p:bldP spid="18" grpId="1"/>
      <p:bldP spid="21" grpId="1"/>
      <p:bldP spid="22" grpId="1"/>
      <p:bldP spid="25" grpId="2" animBg="1"/>
      <p:bldP spid="26" grpId="2" animBg="1"/>
      <p:bldP spid="28" grpId="1" animBg="1"/>
      <p:bldP spid="30" grpId="1" animBg="1"/>
      <p:bldP spid="3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792152" y="1249852"/>
            <a:ext cx="9890686" cy="2914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tr-TR" sz="1400" b="1" dirty="0" err="1">
                <a:solidFill>
                  <a:srgbClr val="FFC000"/>
                </a:solidFill>
              </a:rPr>
              <a:t>Owner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tr-TR" sz="1400" dirty="0" err="1"/>
              <a:t>Joint</a:t>
            </a:r>
            <a:r>
              <a:rPr lang="tr-TR" sz="1400" dirty="0"/>
              <a:t> </a:t>
            </a:r>
            <a:r>
              <a:rPr lang="tr-TR" sz="1400" dirty="0" err="1"/>
              <a:t>Stock</a:t>
            </a:r>
            <a:r>
              <a:rPr lang="tr-TR" sz="1400" dirty="0"/>
              <a:t> </a:t>
            </a:r>
            <a:r>
              <a:rPr lang="tr-TR" sz="1400" dirty="0" err="1"/>
              <a:t>Company</a:t>
            </a:r>
            <a:r>
              <a:rPr lang="tr-TR" sz="1400" dirty="0"/>
              <a:t> AZERENERJI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1400" b="1" dirty="0">
                <a:solidFill>
                  <a:srgbClr val="FFC000"/>
                </a:solidFill>
              </a:rPr>
              <a:t>Consultant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tr-TR" sz="1400" dirty="0" err="1"/>
              <a:t>Burns</a:t>
            </a:r>
            <a:r>
              <a:rPr lang="tr-TR" sz="1400" dirty="0"/>
              <a:t> </a:t>
            </a:r>
            <a:r>
              <a:rPr lang="tr-TR" sz="1400" dirty="0" err="1"/>
              <a:t>and</a:t>
            </a:r>
            <a:r>
              <a:rPr lang="tr-TR" sz="1400" dirty="0"/>
              <a:t> </a:t>
            </a:r>
            <a:r>
              <a:rPr lang="tr-TR" sz="1400" dirty="0" err="1"/>
              <a:t>Roe</a:t>
            </a:r>
            <a:r>
              <a:rPr lang="tr-TR" sz="1400" dirty="0"/>
              <a:t> Enterprises, </a:t>
            </a:r>
            <a:r>
              <a:rPr lang="tr-TR" sz="1400" dirty="0" err="1"/>
              <a:t>Inc</a:t>
            </a:r>
            <a:r>
              <a:rPr lang="tr-TR" sz="14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1400" b="1" dirty="0">
                <a:solidFill>
                  <a:srgbClr val="FFC000"/>
                </a:solidFill>
              </a:rPr>
              <a:t>EPC Main </a:t>
            </a:r>
            <a:r>
              <a:rPr lang="tr-TR" sz="1400" b="1" dirty="0" err="1">
                <a:solidFill>
                  <a:srgbClr val="FFC000"/>
                </a:solidFill>
              </a:rPr>
              <a:t>Contractor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tr-TR" sz="1400" dirty="0" err="1"/>
              <a:t>Mitsui</a:t>
            </a:r>
            <a:r>
              <a:rPr lang="tr-TR" sz="1400" dirty="0"/>
              <a:t> &amp; </a:t>
            </a:r>
            <a:r>
              <a:rPr lang="tr-TR" sz="1400" dirty="0" err="1"/>
              <a:t>Co</a:t>
            </a:r>
            <a:r>
              <a:rPr lang="tr-TR" sz="1400" dirty="0"/>
              <a:t>. Ltd.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1400" b="1" dirty="0" err="1">
                <a:solidFill>
                  <a:srgbClr val="FFC000"/>
                </a:solidFill>
              </a:rPr>
              <a:t>Sub-Contractors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tr-TR" sz="1400" dirty="0"/>
              <a:t>Mitsubishi </a:t>
            </a:r>
            <a:r>
              <a:rPr lang="tr-TR" sz="1400" dirty="0" err="1"/>
              <a:t>Heavy</a:t>
            </a:r>
            <a:r>
              <a:rPr lang="tr-TR" sz="1400" dirty="0"/>
              <a:t> </a:t>
            </a:r>
            <a:r>
              <a:rPr lang="tr-TR" sz="1400" dirty="0" err="1"/>
              <a:t>ınd</a:t>
            </a:r>
            <a:r>
              <a:rPr lang="tr-TR" sz="1400" dirty="0"/>
              <a:t>. - ABB - EPRO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1400" b="1" dirty="0" err="1">
                <a:solidFill>
                  <a:srgbClr val="FFC000"/>
                </a:solidFill>
              </a:rPr>
              <a:t>Date</a:t>
            </a:r>
            <a:r>
              <a:rPr lang="tr-TR" sz="1400" b="1" dirty="0">
                <a:solidFill>
                  <a:srgbClr val="FFC000"/>
                </a:solidFill>
              </a:rPr>
              <a:t> of Start / </a:t>
            </a:r>
            <a:r>
              <a:rPr lang="tr-TR" sz="1400" b="1" dirty="0" err="1">
                <a:solidFill>
                  <a:srgbClr val="FFC000"/>
                </a:solidFill>
              </a:rPr>
              <a:t>Completion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tr-TR" sz="1400" dirty="0"/>
              <a:t>M/E/I Works </a:t>
            </a:r>
            <a:r>
              <a:rPr lang="tr-TR" sz="1400" dirty="0" err="1"/>
              <a:t>August</a:t>
            </a:r>
            <a:r>
              <a:rPr lang="tr-TR" sz="1400" dirty="0"/>
              <a:t> 1, 2001 / </a:t>
            </a:r>
            <a:r>
              <a:rPr lang="tr-TR" sz="1400" dirty="0" err="1"/>
              <a:t>November</a:t>
            </a:r>
            <a:r>
              <a:rPr lang="tr-TR" sz="1400" dirty="0"/>
              <a:t> 15, 2002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altLang="tr-TR" sz="1400" b="1" dirty="0">
                <a:solidFill>
                  <a:srgbClr val="FFC000"/>
                </a:solidFill>
                <a:cs typeface="Times New Roman" panose="02020603050405020304" pitchFamily="18" charset="0"/>
              </a:rPr>
              <a:t>Description of work:</a:t>
            </a:r>
            <a:r>
              <a:rPr lang="tr-TR" altLang="tr-TR" sz="1400" b="1" dirty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altLang="tr-TR" sz="1200" dirty="0">
                <a:cs typeface="Times New Roman" panose="02020603050405020304" pitchFamily="18" charset="0"/>
              </a:rPr>
              <a:t>Complete Mechanical / Electrical / Control &amp; Instrumentation Erection Works of  400.MW Single-Shaft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altLang="tr-TR" sz="1200" dirty="0">
                <a:cs typeface="Times New Roman" panose="02020603050405020304" pitchFamily="18" charset="0"/>
              </a:rPr>
              <a:t>Combined Cycle Power Plant including Structural Steel works of GT Building / Pump House and Underground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altLang="tr-TR" sz="1200" dirty="0">
                <a:cs typeface="Times New Roman" panose="02020603050405020304" pitchFamily="18" charset="0"/>
              </a:rPr>
              <a:t>CW Pipeline.</a:t>
            </a:r>
            <a:endParaRPr lang="en-US" altLang="tr-TR" sz="1200" dirty="0"/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altLang="tr-TR" sz="2400" b="1" i="1" dirty="0"/>
              <a:t>S</a:t>
            </a:r>
            <a:r>
              <a:rPr lang="tr-TR" altLang="tr-TR" sz="2400" b="1" i="1" dirty="0" err="1"/>
              <a:t>evernaya</a:t>
            </a:r>
            <a:r>
              <a:rPr lang="en-AU" altLang="tr-TR" sz="2400" b="1" i="1" dirty="0"/>
              <a:t> 400 </a:t>
            </a:r>
            <a:r>
              <a:rPr lang="tr-TR" altLang="tr-TR" sz="2400" b="1" i="1" dirty="0"/>
              <a:t>MW</a:t>
            </a:r>
            <a:r>
              <a:rPr lang="en-AU" altLang="tr-TR" sz="2400" b="1" i="1" dirty="0"/>
              <a:t> </a:t>
            </a:r>
            <a:r>
              <a:rPr lang="tr-TR" altLang="tr-TR" sz="2400" b="1" i="1" dirty="0"/>
              <a:t>CCPP</a:t>
            </a:r>
          </a:p>
          <a:p>
            <a:r>
              <a:rPr lang="en-AU" altLang="tr-TR" sz="2400" b="1" i="1" dirty="0" err="1"/>
              <a:t>Shuvelan</a:t>
            </a:r>
            <a:r>
              <a:rPr lang="en-AU" altLang="tr-TR" sz="2400" b="1" i="1" dirty="0"/>
              <a:t>, AZERBAIJAN</a:t>
            </a:r>
            <a:endParaRPr lang="tr-TR" sz="2400" b="1" i="1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60" y="4163977"/>
            <a:ext cx="2930063" cy="2200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58" y="4163977"/>
            <a:ext cx="1896219" cy="2200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59" y="4163977"/>
            <a:ext cx="3425669" cy="2200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646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639292" y="811712"/>
            <a:ext cx="3777710" cy="3375505"/>
          </a:xfrm>
        </p:spPr>
        <p:txBody>
          <a:bodyPr numCol="1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r-TR" sz="1400" b="1" i="1" u="sng" dirty="0" err="1">
                <a:solidFill>
                  <a:srgbClr val="FFC000"/>
                </a:solidFill>
              </a:rPr>
              <a:t>Major</a:t>
            </a:r>
            <a:r>
              <a:rPr lang="tr-TR" sz="1400" b="1" i="1" u="sng" dirty="0">
                <a:solidFill>
                  <a:srgbClr val="FFC000"/>
                </a:solidFill>
              </a:rPr>
              <a:t> </a:t>
            </a:r>
            <a:r>
              <a:rPr lang="tr-TR" sz="1400" b="1" i="1" u="sng" dirty="0" err="1">
                <a:solidFill>
                  <a:srgbClr val="FFC000"/>
                </a:solidFill>
              </a:rPr>
              <a:t>Equipment</a:t>
            </a:r>
            <a:r>
              <a:rPr lang="tr-TR" sz="1400" b="1" i="1" u="sng" dirty="0">
                <a:solidFill>
                  <a:srgbClr val="FFC000"/>
                </a:solidFill>
              </a:rPr>
              <a:t> </a:t>
            </a:r>
            <a:r>
              <a:rPr lang="tr-TR" sz="1400" b="1" i="1" u="sng" dirty="0" err="1">
                <a:solidFill>
                  <a:srgbClr val="FFC000"/>
                </a:solidFill>
              </a:rPr>
              <a:t>Erection</a:t>
            </a:r>
            <a:r>
              <a:rPr lang="tr-TR" sz="1400" dirty="0">
                <a:solidFill>
                  <a:srgbClr val="FFC000"/>
                </a:solidFill>
              </a:rPr>
              <a:t>: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Gas</a:t>
            </a:r>
            <a:r>
              <a:rPr lang="tr-TR" sz="1400" dirty="0"/>
              <a:t> </a:t>
            </a:r>
            <a:r>
              <a:rPr lang="tr-TR" sz="1400" dirty="0" err="1"/>
              <a:t>Turbine</a:t>
            </a:r>
            <a:r>
              <a:rPr lang="tr-TR" sz="1400" dirty="0"/>
              <a:t> &amp; </a:t>
            </a:r>
            <a:r>
              <a:rPr lang="tr-TR" sz="1400" dirty="0" err="1"/>
              <a:t>Auxiliries</a:t>
            </a:r>
            <a:r>
              <a:rPr lang="tr-TR" sz="1400" dirty="0"/>
              <a:t>: 710ton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Steam</a:t>
            </a:r>
            <a:r>
              <a:rPr lang="tr-TR" sz="1400" dirty="0"/>
              <a:t> </a:t>
            </a:r>
            <a:r>
              <a:rPr lang="tr-TR" sz="1400" dirty="0" err="1"/>
              <a:t>Turbine</a:t>
            </a:r>
            <a:r>
              <a:rPr lang="tr-TR" sz="1400" dirty="0"/>
              <a:t> &amp; </a:t>
            </a:r>
            <a:r>
              <a:rPr lang="tr-TR" sz="1400" dirty="0" err="1"/>
              <a:t>Auxiliaries</a:t>
            </a:r>
            <a:r>
              <a:rPr lang="tr-TR" sz="1400" dirty="0"/>
              <a:t>: 960ton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/>
              <a:t>Main </a:t>
            </a:r>
            <a:r>
              <a:rPr lang="tr-TR" sz="1400" dirty="0" err="1"/>
              <a:t>Transformer</a:t>
            </a:r>
            <a:r>
              <a:rPr lang="tr-TR" sz="1400" dirty="0"/>
              <a:t>: 270ton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Gas</a:t>
            </a:r>
            <a:r>
              <a:rPr lang="tr-TR" sz="1400" dirty="0"/>
              <a:t> </a:t>
            </a:r>
            <a:r>
              <a:rPr lang="tr-TR" sz="1400" dirty="0" err="1"/>
              <a:t>Compressor</a:t>
            </a:r>
            <a:r>
              <a:rPr lang="tr-TR" sz="1400" dirty="0"/>
              <a:t>: 110ton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Water</a:t>
            </a:r>
            <a:r>
              <a:rPr lang="tr-TR" sz="1400" dirty="0"/>
              <a:t> </a:t>
            </a:r>
            <a:r>
              <a:rPr lang="tr-TR" sz="1400" dirty="0" err="1"/>
              <a:t>Treatment</a:t>
            </a:r>
            <a:r>
              <a:rPr lang="tr-TR" sz="1400" dirty="0"/>
              <a:t> </a:t>
            </a:r>
            <a:r>
              <a:rPr lang="tr-TR" sz="1400" dirty="0" err="1"/>
              <a:t>Plant</a:t>
            </a:r>
            <a:r>
              <a:rPr lang="tr-TR" sz="1400" dirty="0"/>
              <a:t>: 100ton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/>
              <a:t>Start – </a:t>
            </a:r>
            <a:r>
              <a:rPr lang="tr-TR" sz="1400" dirty="0" err="1"/>
              <a:t>Up</a:t>
            </a:r>
            <a:r>
              <a:rPr lang="tr-TR" sz="1400" dirty="0"/>
              <a:t> </a:t>
            </a:r>
            <a:r>
              <a:rPr lang="tr-TR" sz="1400" dirty="0" err="1"/>
              <a:t>Boiler</a:t>
            </a:r>
            <a:r>
              <a:rPr lang="tr-TR" sz="1400" dirty="0"/>
              <a:t>: 175ton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Others</a:t>
            </a:r>
            <a:r>
              <a:rPr lang="tr-TR" sz="1400" dirty="0"/>
              <a:t>: 800ton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/>
              <a:t>Total: 3125ton</a:t>
            </a:r>
          </a:p>
        </p:txBody>
      </p:sp>
      <p:sp>
        <p:nvSpPr>
          <p:cNvPr id="4" name="İçerik Yer Tutucusu 4"/>
          <p:cNvSpPr txBox="1">
            <a:spLocks/>
          </p:cNvSpPr>
          <p:nvPr/>
        </p:nvSpPr>
        <p:spPr>
          <a:xfrm>
            <a:off x="4650581" y="2891745"/>
            <a:ext cx="2122434" cy="91296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tr-TR" sz="1400" b="1" i="1" u="sng" dirty="0">
                <a:solidFill>
                  <a:srgbClr val="FFC000"/>
                </a:solidFill>
              </a:rPr>
              <a:t>Storage </a:t>
            </a:r>
            <a:r>
              <a:rPr lang="tr-TR" sz="1400" b="1" i="1" u="sng" dirty="0" err="1">
                <a:solidFill>
                  <a:srgbClr val="FFC000"/>
                </a:solidFill>
              </a:rPr>
              <a:t>Tanks</a:t>
            </a:r>
            <a:r>
              <a:rPr lang="tr-TR" sz="1400" b="1" i="1" u="sng" dirty="0">
                <a:solidFill>
                  <a:srgbClr val="FFC000"/>
                </a:solidFill>
              </a:rPr>
              <a:t>: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/>
              <a:t>Total: 506ton</a:t>
            </a:r>
          </a:p>
        </p:txBody>
      </p:sp>
      <p:sp>
        <p:nvSpPr>
          <p:cNvPr id="6" name="İçerik Yer Tutucusu 4"/>
          <p:cNvSpPr txBox="1">
            <a:spLocks/>
          </p:cNvSpPr>
          <p:nvPr/>
        </p:nvSpPr>
        <p:spPr>
          <a:xfrm>
            <a:off x="4650581" y="811712"/>
            <a:ext cx="3599357" cy="143044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85750" lvl="1">
              <a:buFont typeface="Wingdings" panose="05000000000000000000" pitchFamily="2" charset="2"/>
              <a:buChar char="q"/>
            </a:pPr>
            <a:r>
              <a:rPr lang="tr-TR" sz="1400" b="1" i="1" u="sng" dirty="0" err="1">
                <a:solidFill>
                  <a:srgbClr val="FFC000"/>
                </a:solidFill>
              </a:rPr>
              <a:t>Piping</a:t>
            </a:r>
            <a:r>
              <a:rPr lang="tr-TR" sz="1400" b="1" i="1" u="sng" dirty="0">
                <a:solidFill>
                  <a:srgbClr val="FFC000"/>
                </a:solidFill>
              </a:rPr>
              <a:t>: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Cooling</a:t>
            </a:r>
            <a:r>
              <a:rPr lang="tr-TR" sz="1400" dirty="0"/>
              <a:t> </a:t>
            </a:r>
            <a:r>
              <a:rPr lang="tr-TR" sz="1400" dirty="0" err="1"/>
              <a:t>Water</a:t>
            </a:r>
            <a:r>
              <a:rPr lang="tr-TR" sz="1400" dirty="0"/>
              <a:t> </a:t>
            </a:r>
            <a:r>
              <a:rPr lang="tr-TR" sz="1400" dirty="0" err="1"/>
              <a:t>Pipes</a:t>
            </a:r>
            <a:r>
              <a:rPr lang="tr-TR" sz="1400" dirty="0"/>
              <a:t>: 2500ton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Power</a:t>
            </a:r>
            <a:r>
              <a:rPr lang="tr-TR" sz="1400" dirty="0"/>
              <a:t> </a:t>
            </a:r>
            <a:r>
              <a:rPr lang="tr-TR" sz="1400" dirty="0" err="1"/>
              <a:t>House&amp;Off-Sites</a:t>
            </a:r>
            <a:r>
              <a:rPr lang="tr-TR" sz="1400" dirty="0"/>
              <a:t>: 1200ton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/>
              <a:t>Total: 3700ton</a:t>
            </a:r>
          </a:p>
        </p:txBody>
      </p:sp>
      <p:sp>
        <p:nvSpPr>
          <p:cNvPr id="7" name="İçerik Yer Tutucusu 4"/>
          <p:cNvSpPr txBox="1">
            <a:spLocks/>
          </p:cNvSpPr>
          <p:nvPr/>
        </p:nvSpPr>
        <p:spPr>
          <a:xfrm>
            <a:off x="7869356" y="2186078"/>
            <a:ext cx="3637598" cy="338908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85750" lvl="1">
              <a:buFont typeface="Wingdings" panose="05000000000000000000" pitchFamily="2" charset="2"/>
              <a:buChar char="q"/>
            </a:pPr>
            <a:r>
              <a:rPr lang="tr-TR" sz="1400" b="1" i="1" u="sng" dirty="0">
                <a:solidFill>
                  <a:srgbClr val="FFC000"/>
                </a:solidFill>
              </a:rPr>
              <a:t>HRSG: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/>
              <a:t>Steel </a:t>
            </a:r>
            <a:r>
              <a:rPr lang="tr-TR" sz="1400" dirty="0" err="1"/>
              <a:t>Structure</a:t>
            </a:r>
            <a:r>
              <a:rPr lang="tr-TR" sz="1400" dirty="0"/>
              <a:t>: 480ton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Modules</a:t>
            </a:r>
            <a:r>
              <a:rPr lang="tr-TR" sz="1400" dirty="0"/>
              <a:t>: 1666ton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Drums</a:t>
            </a:r>
            <a:r>
              <a:rPr lang="tr-TR" sz="1400" dirty="0"/>
              <a:t> &amp; BDT: 136ton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Casing</a:t>
            </a:r>
            <a:r>
              <a:rPr lang="tr-TR" sz="1400" dirty="0"/>
              <a:t>, </a:t>
            </a:r>
            <a:r>
              <a:rPr lang="tr-TR" sz="1400" dirty="0" err="1"/>
              <a:t>Ducting</a:t>
            </a:r>
            <a:r>
              <a:rPr lang="tr-TR" sz="1400" dirty="0"/>
              <a:t> &amp; </a:t>
            </a:r>
            <a:r>
              <a:rPr lang="tr-TR" sz="1400" dirty="0" err="1"/>
              <a:t>Stack</a:t>
            </a:r>
            <a:r>
              <a:rPr lang="tr-TR" sz="1400" dirty="0"/>
              <a:t>: 211ton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Piping</a:t>
            </a:r>
            <a:r>
              <a:rPr lang="tr-TR" sz="1400" dirty="0"/>
              <a:t>: 230ton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Insulation</a:t>
            </a:r>
            <a:r>
              <a:rPr lang="tr-TR" sz="1400" dirty="0"/>
              <a:t>: 75ton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Others</a:t>
            </a:r>
            <a:r>
              <a:rPr lang="tr-TR" sz="1400" dirty="0"/>
              <a:t>: 50ton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/>
              <a:t>Total: 2848ton</a:t>
            </a:r>
          </a:p>
        </p:txBody>
      </p:sp>
      <p:sp>
        <p:nvSpPr>
          <p:cNvPr id="8" name="İçerik Yer Tutucusu 4"/>
          <p:cNvSpPr txBox="1">
            <a:spLocks/>
          </p:cNvSpPr>
          <p:nvPr/>
        </p:nvSpPr>
        <p:spPr>
          <a:xfrm>
            <a:off x="4650581" y="4454294"/>
            <a:ext cx="3424022" cy="14290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85750" lvl="1">
              <a:buFont typeface="Wingdings" panose="05000000000000000000" pitchFamily="2" charset="2"/>
              <a:buChar char="q"/>
            </a:pPr>
            <a:r>
              <a:rPr lang="tr-TR" sz="1400" b="1" i="1" u="sng" dirty="0">
                <a:solidFill>
                  <a:srgbClr val="FFC000"/>
                </a:solidFill>
              </a:rPr>
              <a:t>Steel </a:t>
            </a:r>
            <a:r>
              <a:rPr lang="tr-TR" sz="1400" b="1" i="1" u="sng" dirty="0" err="1">
                <a:solidFill>
                  <a:srgbClr val="FFC000"/>
                </a:solidFill>
              </a:rPr>
              <a:t>Structure</a:t>
            </a:r>
            <a:r>
              <a:rPr lang="tr-TR" sz="1400" b="1" i="1" u="sng" dirty="0">
                <a:solidFill>
                  <a:srgbClr val="FFC000"/>
                </a:solidFill>
              </a:rPr>
              <a:t>: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Turbine</a:t>
            </a:r>
            <a:r>
              <a:rPr lang="tr-TR" sz="1400" dirty="0"/>
              <a:t>-Gen. </a:t>
            </a:r>
            <a:r>
              <a:rPr lang="tr-TR" sz="1400" dirty="0" err="1"/>
              <a:t>Building</a:t>
            </a:r>
            <a:r>
              <a:rPr lang="tr-TR" sz="1400" dirty="0"/>
              <a:t>: 1200ton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Others</a:t>
            </a:r>
            <a:r>
              <a:rPr lang="tr-TR" sz="1400" dirty="0"/>
              <a:t>: 445ton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/>
              <a:t>Total: 506ton</a:t>
            </a:r>
          </a:p>
        </p:txBody>
      </p:sp>
      <p:sp>
        <p:nvSpPr>
          <p:cNvPr id="9" name="İçerik Yer Tutucusu 4"/>
          <p:cNvSpPr txBox="1">
            <a:spLocks/>
          </p:cNvSpPr>
          <p:nvPr/>
        </p:nvSpPr>
        <p:spPr>
          <a:xfrm>
            <a:off x="639292" y="4454294"/>
            <a:ext cx="4011289" cy="200268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85750" lvl="1">
              <a:buFont typeface="Wingdings" panose="05000000000000000000" pitchFamily="2" charset="2"/>
              <a:buChar char="q"/>
            </a:pPr>
            <a:r>
              <a:rPr lang="tr-TR" sz="1400" b="1" i="1" u="sng" dirty="0" err="1">
                <a:solidFill>
                  <a:srgbClr val="FFC000"/>
                </a:solidFill>
              </a:rPr>
              <a:t>Electrical</a:t>
            </a:r>
            <a:r>
              <a:rPr lang="tr-TR" sz="1400" b="1" i="1" u="sng" dirty="0">
                <a:solidFill>
                  <a:srgbClr val="FFC000"/>
                </a:solidFill>
              </a:rPr>
              <a:t> &amp; Instrumentation: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Power</a:t>
            </a:r>
            <a:r>
              <a:rPr lang="tr-TR" sz="1400" dirty="0"/>
              <a:t> &amp; </a:t>
            </a:r>
            <a:r>
              <a:rPr lang="tr-TR" sz="1400" dirty="0" err="1"/>
              <a:t>Lighting</a:t>
            </a:r>
            <a:r>
              <a:rPr lang="tr-TR" sz="1400" dirty="0"/>
              <a:t> </a:t>
            </a:r>
            <a:r>
              <a:rPr lang="tr-TR" sz="1400" dirty="0" err="1"/>
              <a:t>Cables</a:t>
            </a:r>
            <a:r>
              <a:rPr lang="tr-TR" sz="1400" dirty="0"/>
              <a:t>: 118km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/>
              <a:t>Control &amp; </a:t>
            </a:r>
            <a:r>
              <a:rPr lang="tr-TR" sz="1400" dirty="0" err="1"/>
              <a:t>Instrument</a:t>
            </a:r>
            <a:r>
              <a:rPr lang="tr-TR" sz="1400" dirty="0"/>
              <a:t>. </a:t>
            </a:r>
            <a:r>
              <a:rPr lang="tr-TR" sz="1400" dirty="0" err="1"/>
              <a:t>Cables</a:t>
            </a:r>
            <a:r>
              <a:rPr lang="tr-TR" sz="1400" dirty="0"/>
              <a:t>: 213km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 err="1"/>
              <a:t>Switchgears</a:t>
            </a:r>
            <a:r>
              <a:rPr lang="tr-TR" sz="1400" dirty="0"/>
              <a:t>, UPS, </a:t>
            </a:r>
            <a:r>
              <a:rPr lang="tr-TR" sz="1400" dirty="0" err="1"/>
              <a:t>Batteries</a:t>
            </a:r>
            <a:endParaRPr lang="tr-TR" sz="1400" dirty="0"/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1400" dirty="0"/>
              <a:t>Control </a:t>
            </a:r>
            <a:r>
              <a:rPr lang="tr-TR" sz="1400" dirty="0" err="1"/>
              <a:t>System</a:t>
            </a:r>
            <a:r>
              <a:rPr lang="tr-TR" sz="1400" dirty="0"/>
              <a:t>, Instruments</a:t>
            </a:r>
          </a:p>
        </p:txBody>
      </p:sp>
    </p:spTree>
    <p:extLst>
      <p:ext uri="{BB962C8B-B14F-4D97-AF65-F5344CB8AC3E}">
        <p14:creationId xmlns:p14="http://schemas.microsoft.com/office/powerpoint/2010/main" val="34732757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74" y="3684086"/>
            <a:ext cx="3620335" cy="2715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32" y="676275"/>
            <a:ext cx="3633844" cy="2722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63" y="676275"/>
            <a:ext cx="3620335" cy="2713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24" y="3684086"/>
            <a:ext cx="3633844" cy="2715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505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2"/>
          <p:cNvSpPr txBox="1">
            <a:spLocks/>
          </p:cNvSpPr>
          <p:nvPr/>
        </p:nvSpPr>
        <p:spPr>
          <a:xfrm>
            <a:off x="792152" y="1336670"/>
            <a:ext cx="6154913" cy="3928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tr-TR"/>
            </a:defPPr>
            <a:lvl1pPr marL="342900" indent="-3429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1" i="0">
                <a:latin typeface="+mj-lt"/>
                <a:ea typeface="+mj-ea"/>
                <a:cs typeface="+mj-cs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b="0" i="0">
                <a:latin typeface="+mj-lt"/>
                <a:ea typeface="+mj-ea"/>
                <a:cs typeface="+mj-cs"/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>
                <a:latin typeface="+mj-lt"/>
                <a:ea typeface="+mj-ea"/>
                <a:cs typeface="+mj-cs"/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5pPr>
            <a:lvl6pPr marL="2506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Owner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tr-TR" sz="1400" b="0" dirty="0" err="1"/>
              <a:t>Joint</a:t>
            </a:r>
            <a:r>
              <a:rPr lang="tr-TR" sz="1400" b="0" dirty="0"/>
              <a:t> </a:t>
            </a:r>
            <a:r>
              <a:rPr lang="tr-TR" sz="1400" b="0" dirty="0" err="1"/>
              <a:t>Stock</a:t>
            </a:r>
            <a:r>
              <a:rPr lang="tr-TR" sz="1400" b="0" dirty="0"/>
              <a:t> </a:t>
            </a:r>
            <a:r>
              <a:rPr lang="tr-TR" sz="1400" b="0" dirty="0" err="1"/>
              <a:t>Company</a:t>
            </a:r>
            <a:r>
              <a:rPr lang="tr-TR" sz="1400" b="0" dirty="0"/>
              <a:t> AZERGAZ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>
                <a:solidFill>
                  <a:srgbClr val="FFC000"/>
                </a:solidFill>
              </a:rPr>
              <a:t>Main </a:t>
            </a:r>
            <a:r>
              <a:rPr lang="tr-TR" sz="1400" dirty="0" err="1">
                <a:solidFill>
                  <a:srgbClr val="FFC000"/>
                </a:solidFill>
              </a:rPr>
              <a:t>Contractor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tr-TR" sz="1400" b="0" dirty="0" err="1"/>
              <a:t>Toyo</a:t>
            </a:r>
            <a:r>
              <a:rPr lang="tr-TR" sz="1400" b="0" dirty="0"/>
              <a:t> </a:t>
            </a:r>
            <a:r>
              <a:rPr lang="tr-TR" sz="1400" b="0" dirty="0" err="1"/>
              <a:t>Engineering</a:t>
            </a:r>
            <a:r>
              <a:rPr lang="tr-TR" sz="1400" b="0" dirty="0"/>
              <a:t> </a:t>
            </a:r>
            <a:r>
              <a:rPr lang="tr-TR" sz="1400" b="0" dirty="0" err="1"/>
              <a:t>Corp</a:t>
            </a:r>
            <a:r>
              <a:rPr lang="tr-TR" sz="1400" b="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Civil</a:t>
            </a:r>
            <a:r>
              <a:rPr lang="tr-TR" sz="1400" dirty="0">
                <a:solidFill>
                  <a:srgbClr val="FFC000"/>
                </a:solidFill>
              </a:rPr>
              <a:t> </a:t>
            </a:r>
            <a:r>
              <a:rPr lang="tr-TR" sz="1400" dirty="0" err="1">
                <a:solidFill>
                  <a:srgbClr val="FFC000"/>
                </a:solidFill>
              </a:rPr>
              <a:t>and</a:t>
            </a:r>
            <a:r>
              <a:rPr lang="tr-TR" sz="1400" dirty="0">
                <a:solidFill>
                  <a:srgbClr val="FFC000"/>
                </a:solidFill>
              </a:rPr>
              <a:t> M/E/I </a:t>
            </a:r>
            <a:r>
              <a:rPr lang="tr-TR" sz="1400" dirty="0" err="1">
                <a:solidFill>
                  <a:srgbClr val="FFC000"/>
                </a:solidFill>
              </a:rPr>
              <a:t>Erection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tr-TR" sz="1400" b="0" dirty="0"/>
              <a:t>TML – BOROVA - EPRO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Date</a:t>
            </a:r>
            <a:r>
              <a:rPr lang="tr-TR" sz="1400" dirty="0">
                <a:solidFill>
                  <a:srgbClr val="FFC000"/>
                </a:solidFill>
              </a:rPr>
              <a:t> of </a:t>
            </a:r>
            <a:r>
              <a:rPr lang="tr-TR" sz="1400" dirty="0" err="1">
                <a:solidFill>
                  <a:srgbClr val="FFC000"/>
                </a:solidFill>
              </a:rPr>
              <a:t>Completion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  <a:r>
              <a:rPr lang="tr-TR" sz="1400" b="0" dirty="0" err="1"/>
              <a:t>August</a:t>
            </a:r>
            <a:r>
              <a:rPr lang="tr-TR" sz="1400" b="0" dirty="0"/>
              <a:t> 2003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1400" dirty="0" err="1">
                <a:solidFill>
                  <a:srgbClr val="FFC000"/>
                </a:solidFill>
              </a:rPr>
              <a:t>Description</a:t>
            </a:r>
            <a:r>
              <a:rPr lang="tr-TR" sz="1400" dirty="0">
                <a:solidFill>
                  <a:srgbClr val="FFC000"/>
                </a:solidFill>
              </a:rPr>
              <a:t> of </a:t>
            </a:r>
            <a:r>
              <a:rPr lang="tr-TR" sz="1400" dirty="0" err="1">
                <a:solidFill>
                  <a:srgbClr val="FFC000"/>
                </a:solidFill>
              </a:rPr>
              <a:t>Work</a:t>
            </a:r>
            <a:r>
              <a:rPr lang="tr-TR" sz="1400" dirty="0">
                <a:solidFill>
                  <a:srgbClr val="FFC000"/>
                </a:solidFill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b="0" dirty="0"/>
              <a:t>Complete </a:t>
            </a:r>
            <a:r>
              <a:rPr lang="tr-TR" sz="1200" b="0" dirty="0" err="1"/>
              <a:t>Mechanical</a:t>
            </a:r>
            <a:r>
              <a:rPr lang="tr-TR" sz="1200" b="0" dirty="0"/>
              <a:t> / </a:t>
            </a:r>
            <a:r>
              <a:rPr lang="tr-TR" sz="1200" b="0" dirty="0" err="1"/>
              <a:t>Electrical</a:t>
            </a:r>
            <a:r>
              <a:rPr lang="tr-TR" sz="1200" b="0" dirty="0"/>
              <a:t> / Control &amp; Instrumentation </a:t>
            </a:r>
            <a:r>
              <a:rPr lang="tr-TR" sz="1200" b="0" dirty="0" err="1"/>
              <a:t>Erection</a:t>
            </a:r>
            <a:r>
              <a:rPr lang="tr-TR" sz="1200" b="0" dirty="0"/>
              <a:t> Works of </a:t>
            </a:r>
            <a:r>
              <a:rPr lang="tr-TR" sz="1200" b="0" dirty="0" err="1"/>
              <a:t>Gas</a:t>
            </a:r>
            <a:r>
              <a:rPr lang="tr-TR" sz="1200" b="0" dirty="0"/>
              <a:t> </a:t>
            </a:r>
            <a:r>
              <a:rPr lang="tr-TR" sz="1200" b="0" dirty="0" err="1"/>
              <a:t>Compressor</a:t>
            </a:r>
            <a:r>
              <a:rPr lang="tr-TR" sz="1200" b="0" dirty="0"/>
              <a:t> Station </a:t>
            </a:r>
            <a:r>
              <a:rPr lang="tr-TR" sz="1200" b="0" dirty="0" err="1"/>
              <a:t>also</a:t>
            </a:r>
            <a:r>
              <a:rPr lang="tr-TR" sz="1200" b="0" dirty="0"/>
              <a:t> </a:t>
            </a:r>
            <a:r>
              <a:rPr lang="tr-TR" sz="1200" b="0" dirty="0" err="1"/>
              <a:t>including</a:t>
            </a:r>
            <a:endParaRPr lang="tr-TR" sz="1200" b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b="0" dirty="0" err="1"/>
              <a:t>Supply</a:t>
            </a:r>
            <a:r>
              <a:rPr lang="tr-TR" sz="1200" b="0" dirty="0"/>
              <a:t> of </a:t>
            </a:r>
            <a:r>
              <a:rPr lang="tr-TR" sz="1200" b="0" dirty="0" err="1"/>
              <a:t>all</a:t>
            </a:r>
            <a:r>
              <a:rPr lang="tr-TR" sz="1200" b="0" dirty="0"/>
              <a:t> </a:t>
            </a:r>
            <a:r>
              <a:rPr lang="tr-TR" sz="1200" b="0" dirty="0" err="1"/>
              <a:t>structural</a:t>
            </a:r>
            <a:r>
              <a:rPr lang="tr-TR" sz="1200" b="0" dirty="0"/>
              <a:t> </a:t>
            </a:r>
            <a:r>
              <a:rPr lang="tr-TR" sz="1200" b="0" dirty="0" err="1"/>
              <a:t>steelwork</a:t>
            </a:r>
            <a:r>
              <a:rPr lang="tr-TR" sz="1200" b="0" dirty="0"/>
              <a:t> </a:t>
            </a:r>
            <a:r>
              <a:rPr lang="tr-TR" sz="1200" b="0" dirty="0" err="1"/>
              <a:t>for</a:t>
            </a:r>
            <a:r>
              <a:rPr lang="tr-TR" sz="1200" b="0" dirty="0"/>
              <a:t> </a:t>
            </a:r>
            <a:r>
              <a:rPr lang="tr-TR" sz="1200" b="0" dirty="0" err="1"/>
              <a:t>compressor</a:t>
            </a:r>
            <a:r>
              <a:rPr lang="tr-TR" sz="1200" dirty="0"/>
              <a:t> </a:t>
            </a:r>
            <a:r>
              <a:rPr lang="tr-TR" sz="1200" b="0" dirty="0" err="1"/>
              <a:t>building</a:t>
            </a:r>
            <a:r>
              <a:rPr lang="tr-TR" sz="1200" b="0" dirty="0"/>
              <a:t> </a:t>
            </a:r>
            <a:r>
              <a:rPr lang="tr-TR" sz="1200" b="0" dirty="0" err="1"/>
              <a:t>and</a:t>
            </a:r>
            <a:r>
              <a:rPr lang="tr-TR" sz="1200" b="0" dirty="0"/>
              <a:t> </a:t>
            </a:r>
            <a:r>
              <a:rPr lang="tr-TR" sz="1200" b="0" dirty="0" err="1"/>
              <a:t>pipe</a:t>
            </a:r>
            <a:r>
              <a:rPr lang="tr-TR" sz="1200" b="0" dirty="0"/>
              <a:t> </a:t>
            </a:r>
            <a:r>
              <a:rPr lang="tr-TR" sz="1200" b="0" dirty="0" err="1"/>
              <a:t>racks</a:t>
            </a:r>
            <a:endParaRPr lang="tr-TR" sz="1200" b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b="0" dirty="0"/>
              <a:t>Design, </a:t>
            </a:r>
            <a:r>
              <a:rPr lang="tr-TR" sz="1200" b="0" dirty="0" err="1"/>
              <a:t>supply</a:t>
            </a:r>
            <a:r>
              <a:rPr lang="tr-TR" sz="1200" b="0" dirty="0"/>
              <a:t> </a:t>
            </a:r>
            <a:r>
              <a:rPr lang="tr-TR" sz="1200" b="0" dirty="0" err="1"/>
              <a:t>and</a:t>
            </a:r>
            <a:r>
              <a:rPr lang="tr-TR" sz="1200" b="0" dirty="0"/>
              <a:t> </a:t>
            </a:r>
            <a:r>
              <a:rPr lang="tr-TR" sz="1200" b="0" dirty="0" err="1"/>
              <a:t>fabrication</a:t>
            </a:r>
            <a:r>
              <a:rPr lang="tr-TR" sz="1200" b="0" dirty="0"/>
              <a:t> of fire </a:t>
            </a:r>
            <a:r>
              <a:rPr lang="tr-TR" sz="1200" b="0" dirty="0" err="1"/>
              <a:t>works</a:t>
            </a:r>
            <a:r>
              <a:rPr lang="tr-TR" sz="1200" b="0" dirty="0"/>
              <a:t> </a:t>
            </a:r>
            <a:r>
              <a:rPr lang="tr-TR" sz="1200" b="0" dirty="0" err="1"/>
              <a:t>storage</a:t>
            </a:r>
            <a:r>
              <a:rPr lang="tr-TR" sz="1200" b="0" dirty="0"/>
              <a:t> tank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200" b="0" dirty="0" err="1"/>
              <a:t>Supply</a:t>
            </a:r>
            <a:r>
              <a:rPr lang="tr-TR" sz="1200" b="0" dirty="0"/>
              <a:t> </a:t>
            </a:r>
            <a:r>
              <a:rPr lang="tr-TR" sz="1200" b="0" dirty="0" err="1"/>
              <a:t>and</a:t>
            </a:r>
            <a:r>
              <a:rPr lang="tr-TR" sz="1200" b="0" dirty="0"/>
              <a:t> </a:t>
            </a:r>
            <a:r>
              <a:rPr lang="tr-TR" sz="1200" b="0" dirty="0" err="1"/>
              <a:t>fabrication</a:t>
            </a:r>
            <a:r>
              <a:rPr lang="tr-TR" sz="1200" b="0" dirty="0"/>
              <a:t> of </a:t>
            </a:r>
            <a:r>
              <a:rPr lang="tr-TR" sz="1200" b="0" dirty="0" err="1"/>
              <a:t>vent</a:t>
            </a:r>
            <a:r>
              <a:rPr lang="tr-TR" sz="1200" b="0" dirty="0"/>
              <a:t> </a:t>
            </a:r>
            <a:r>
              <a:rPr lang="tr-TR" sz="1200" b="0" dirty="0" err="1"/>
              <a:t>stack</a:t>
            </a:r>
            <a:endParaRPr lang="tr-TR" sz="1200" b="0" dirty="0"/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792152" y="250250"/>
            <a:ext cx="7065907" cy="81873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altLang="tr-TR" sz="2400" b="1" i="1" dirty="0" err="1"/>
              <a:t>Karadagh</a:t>
            </a:r>
            <a:r>
              <a:rPr lang="tr-TR" altLang="tr-TR" sz="2400" b="1" i="1" dirty="0"/>
              <a:t> GCSP </a:t>
            </a:r>
          </a:p>
          <a:p>
            <a:r>
              <a:rPr lang="en-AU" altLang="tr-TR" sz="2400" b="1" i="1" dirty="0"/>
              <a:t>AZERBAIJAN</a:t>
            </a:r>
            <a:endParaRPr lang="tr-TR" sz="2400" b="1" i="1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44" y="4000499"/>
            <a:ext cx="3302002" cy="2476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45" y="1336670"/>
            <a:ext cx="3302001" cy="2476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703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3557</TotalTime>
  <Words>1630</Words>
  <Application>Microsoft Office PowerPoint</Application>
  <PresentationFormat>Widescreen</PresentationFormat>
  <Paragraphs>241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Wingdings</vt:lpstr>
      <vt:lpstr>Wingdings 3</vt:lpstr>
      <vt:lpstr>İyon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116</cp:revision>
  <dcterms:created xsi:type="dcterms:W3CDTF">2019-11-25T10:09:01Z</dcterms:created>
  <dcterms:modified xsi:type="dcterms:W3CDTF">2020-02-05T13:13:57Z</dcterms:modified>
</cp:coreProperties>
</file>